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e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handoutMasterIdLst>
    <p:handoutMasterId r:id="rId20"/>
  </p:handoutMasterIdLst>
  <p:sldIdLst>
    <p:sldId id="256" r:id="rId4"/>
    <p:sldId id="258" r:id="rId5"/>
    <p:sldId id="259" r:id="rId6"/>
    <p:sldId id="260" r:id="rId7"/>
    <p:sldId id="285" r:id="rId8"/>
    <p:sldId id="261" r:id="rId9"/>
    <p:sldId id="286" r:id="rId10"/>
    <p:sldId id="288" r:id="rId11"/>
    <p:sldId id="289" r:id="rId12"/>
    <p:sldId id="277" r:id="rId13"/>
    <p:sldId id="278" r:id="rId14"/>
    <p:sldId id="264" r:id="rId15"/>
    <p:sldId id="265" r:id="rId16"/>
    <p:sldId id="271" r:id="rId17"/>
    <p:sldId id="284" r:id="rId18"/>
  </p:sldIdLst>
  <p:sldSz cx="9144000" cy="6858000" type="screen4x3"/>
  <p:notesSz cx="6796088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6833" autoAdjust="0"/>
  </p:normalViewPr>
  <p:slideViewPr>
    <p:cSldViewPr snapToGrid="0">
      <p:cViewPr varScale="1">
        <p:scale>
          <a:sx n="57" d="100"/>
          <a:sy n="57" d="100"/>
        </p:scale>
        <p:origin x="1540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D7DB234-FA63-C78B-669B-8A8763B3046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120" cy="493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de-DE" sz="1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B4BD197-C3F3-624E-F545-EB149424DFCC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47320" y="0"/>
            <a:ext cx="2949120" cy="493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de-DE" sz="1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E6A6F1C-7294-1E3D-E495-14C58BC7D9EB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381240"/>
            <a:ext cx="2949120" cy="493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de-DE" sz="1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57235D-D839-4004-4452-46AC44193597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47320" y="9381240"/>
            <a:ext cx="2949120" cy="493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E2C08248-1DD3-3E4A-A3EC-5EAE1DB23E6C}" type="slidenum">
              <a:t>‹Nr.›</a:t>
            </a:fld>
            <a:endParaRPr lang="de-DE" sz="1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1979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C842413-3838-6309-B6EF-490497F9CA49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6796800" cy="9874800"/>
          </a:xfrm>
          <a:prstGeom prst="rect">
            <a:avLst/>
          </a:prstGeom>
          <a:solidFill>
            <a:srgbClr val="FFFFFF"/>
          </a:solidFill>
          <a:ln cap="sq">
            <a:noFill/>
            <a:prstDash val="solid"/>
          </a:ln>
        </p:spPr>
        <p:txBody>
          <a:bodyPr vert="horz" wrap="none" lIns="90000" tIns="45000" rIns="90000" bIns="45000" anchor="ctr" anchorCtr="1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Freihandform 2">
            <a:extLst>
              <a:ext uri="{FF2B5EF4-FFF2-40B4-BE49-F238E27FC236}">
                <a16:creationId xmlns:a16="http://schemas.microsoft.com/office/drawing/2014/main" id="{B5636925-B26F-1634-CCE3-A5B5D12E71A2}"/>
              </a:ext>
            </a:extLst>
          </p:cNvPr>
          <p:cNvSpPr/>
          <p:nvPr/>
        </p:nvSpPr>
        <p:spPr>
          <a:xfrm>
            <a:off x="0" y="0"/>
            <a:ext cx="6796080" cy="9874079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" name="Freihandform 3">
            <a:extLst>
              <a:ext uri="{FF2B5EF4-FFF2-40B4-BE49-F238E27FC236}">
                <a16:creationId xmlns:a16="http://schemas.microsoft.com/office/drawing/2014/main" id="{D66402AC-DD4C-5C76-93E5-4D1FBFC7D92C}"/>
              </a:ext>
            </a:extLst>
          </p:cNvPr>
          <p:cNvSpPr/>
          <p:nvPr/>
        </p:nvSpPr>
        <p:spPr>
          <a:xfrm>
            <a:off x="0" y="0"/>
            <a:ext cx="6796080" cy="9874079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" name="Freihandform 4">
            <a:extLst>
              <a:ext uri="{FF2B5EF4-FFF2-40B4-BE49-F238E27FC236}">
                <a16:creationId xmlns:a16="http://schemas.microsoft.com/office/drawing/2014/main" id="{23C9CD96-947A-111D-B281-DEE48C793FE5}"/>
              </a:ext>
            </a:extLst>
          </p:cNvPr>
          <p:cNvSpPr/>
          <p:nvPr/>
        </p:nvSpPr>
        <p:spPr>
          <a:xfrm>
            <a:off x="0" y="0"/>
            <a:ext cx="6796080" cy="9874079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6" name="Freihandform 5">
            <a:extLst>
              <a:ext uri="{FF2B5EF4-FFF2-40B4-BE49-F238E27FC236}">
                <a16:creationId xmlns:a16="http://schemas.microsoft.com/office/drawing/2014/main" id="{0AF4C51A-58D4-C8D9-3E9F-22256FF56C56}"/>
              </a:ext>
            </a:extLst>
          </p:cNvPr>
          <p:cNvSpPr/>
          <p:nvPr/>
        </p:nvSpPr>
        <p:spPr>
          <a:xfrm>
            <a:off x="0" y="0"/>
            <a:ext cx="2946239" cy="49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7" name="Freihandform 6">
            <a:extLst>
              <a:ext uri="{FF2B5EF4-FFF2-40B4-BE49-F238E27FC236}">
                <a16:creationId xmlns:a16="http://schemas.microsoft.com/office/drawing/2014/main" id="{3E13C31C-B25F-3E98-44EA-498359E39033}"/>
              </a:ext>
            </a:extLst>
          </p:cNvPr>
          <p:cNvSpPr/>
          <p:nvPr/>
        </p:nvSpPr>
        <p:spPr>
          <a:xfrm>
            <a:off x="3851279" y="0"/>
            <a:ext cx="2946239" cy="49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8" name="Folienbildplatzhalter 7">
            <a:extLst>
              <a:ext uri="{FF2B5EF4-FFF2-40B4-BE49-F238E27FC236}">
                <a16:creationId xmlns:a16="http://schemas.microsoft.com/office/drawing/2014/main" id="{7E135759-18C0-B92C-BAFE-61675562C9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42839" y="735119"/>
            <a:ext cx="4910400" cy="36813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Notizenplatzhalter 8">
            <a:extLst>
              <a:ext uri="{FF2B5EF4-FFF2-40B4-BE49-F238E27FC236}">
                <a16:creationId xmlns:a16="http://schemas.microsoft.com/office/drawing/2014/main" id="{BF0EB884-EC22-AC33-CC65-F54608B106F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906120" y="4667040"/>
            <a:ext cx="4979880" cy="4498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endParaRPr lang="de-DE"/>
          </a:p>
        </p:txBody>
      </p:sp>
      <p:sp>
        <p:nvSpPr>
          <p:cNvPr id="10" name="Freihandform 9">
            <a:extLst>
              <a:ext uri="{FF2B5EF4-FFF2-40B4-BE49-F238E27FC236}">
                <a16:creationId xmlns:a16="http://schemas.microsoft.com/office/drawing/2014/main" id="{BF62F4B1-1DD3-AECD-BE16-DFEFAE69C75C}"/>
              </a:ext>
            </a:extLst>
          </p:cNvPr>
          <p:cNvSpPr/>
          <p:nvPr/>
        </p:nvSpPr>
        <p:spPr>
          <a:xfrm>
            <a:off x="0" y="9415440"/>
            <a:ext cx="2946239" cy="492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ED80EEA-F40A-83B9-7065-CB2C8E13C53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50919" y="9415440"/>
            <a:ext cx="2941560" cy="487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4320" tIns="47160" rIns="94320" bIns="47160" anchor="b" anchorCtr="0" compatLnSpc="1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200" b="0" i="0" u="none" strike="noStrike" baseline="0">
                <a:solidFill>
                  <a:srgbClr val="FFFFFF"/>
                </a:solidFill>
                <a:latin typeface="Times New Roman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fld id="{9AEBE4DD-5CAF-264B-BDE3-6E0CAC72D18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72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de-DE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0">
            <a:extLst>
              <a:ext uri="{FF2B5EF4-FFF2-40B4-BE49-F238E27FC236}">
                <a16:creationId xmlns:a16="http://schemas.microsoft.com/office/drawing/2014/main" id="{FAED54E3-BF56-5C65-CB64-DD62849AA8A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4320" tIns="47160" rIns="94320" bIns="47160" anchor="b" anchorCtr="0" compatLnSpc="1">
            <a:noAutofit/>
          </a:bodyPr>
          <a:lstStyle/>
          <a:p>
            <a:pPr lvl="0"/>
            <a:fld id="{7DC071E7-87AE-774A-A138-005BA19CCC24}" type="slidenum">
              <a:t>1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82F757E-8199-7B86-A101-8FDFEC53A70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735013"/>
            <a:ext cx="4910138" cy="36814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DE2E193-CFD0-C0CB-684F-815FA50F11C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0">
            <a:extLst>
              <a:ext uri="{FF2B5EF4-FFF2-40B4-BE49-F238E27FC236}">
                <a16:creationId xmlns:a16="http://schemas.microsoft.com/office/drawing/2014/main" id="{45C3316C-DA79-8987-EEA4-C3E4D363B9D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4320" tIns="47160" rIns="94320" bIns="47160" anchor="b" anchorCtr="0" compatLnSpc="1">
            <a:noAutofit/>
          </a:bodyPr>
          <a:lstStyle/>
          <a:p>
            <a:pPr lvl="0"/>
            <a:fld id="{A680E38D-0709-6B44-8AC3-27B8986DD59D}" type="slidenum">
              <a:t>14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5F6B1C9-B085-9CC1-9472-B437BD2BD03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735013"/>
            <a:ext cx="4910138" cy="36814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BF9A3C8-B8D7-8B2B-3B49-1B1615C7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0">
            <a:extLst>
              <a:ext uri="{FF2B5EF4-FFF2-40B4-BE49-F238E27FC236}">
                <a16:creationId xmlns:a16="http://schemas.microsoft.com/office/drawing/2014/main" id="{9A448944-05FF-1EF9-5354-61ADB035714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4320" tIns="47160" rIns="94320" bIns="47160" anchor="b" anchorCtr="0" compatLnSpc="1">
            <a:noAutofit/>
          </a:bodyPr>
          <a:lstStyle/>
          <a:p>
            <a:pPr lvl="0"/>
            <a:fld id="{FB3A9708-64D6-3B4B-BCBD-3630F002418F}" type="slidenum">
              <a:t>15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7BA0A83-1A41-2995-F0EC-7055F21A383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735013"/>
            <a:ext cx="4910138" cy="36814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6603E3E-D225-A021-5E86-05E7F11E13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0">
            <a:extLst>
              <a:ext uri="{FF2B5EF4-FFF2-40B4-BE49-F238E27FC236}">
                <a16:creationId xmlns:a16="http://schemas.microsoft.com/office/drawing/2014/main" id="{FD3B7E2F-C207-728A-3EAC-D790CE285A6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4320" tIns="47160" rIns="94320" bIns="47160" anchor="b" anchorCtr="0" compatLnSpc="1">
            <a:noAutofit/>
          </a:bodyPr>
          <a:lstStyle/>
          <a:p>
            <a:pPr lvl="0"/>
            <a:fld id="{39B628FD-9EF1-CF49-AC51-D969C382ABD2}" type="slidenum">
              <a:t>2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6F7D6B5-EC7D-5415-C624-C75C2367B20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735013"/>
            <a:ext cx="4910138" cy="36814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BFD12FF-883A-611E-BF6F-6CB86C8EC44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0">
            <a:extLst>
              <a:ext uri="{FF2B5EF4-FFF2-40B4-BE49-F238E27FC236}">
                <a16:creationId xmlns:a16="http://schemas.microsoft.com/office/drawing/2014/main" id="{DB61D090-81B1-3292-7603-BF6DCBA63F1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4320" tIns="47160" rIns="94320" bIns="47160" anchor="b" anchorCtr="0" compatLnSpc="1">
            <a:noAutofit/>
          </a:bodyPr>
          <a:lstStyle/>
          <a:p>
            <a:pPr lvl="0"/>
            <a:fld id="{93C0DEDF-0ABB-E046-A467-302BAEADA5DF}" type="slidenum">
              <a:t>3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0BB5096-0143-B379-825C-26244930A6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735013"/>
            <a:ext cx="4910138" cy="36814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F6D8E6B-8C9D-1395-F59F-92AFAFA9C4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0">
            <a:extLst>
              <a:ext uri="{FF2B5EF4-FFF2-40B4-BE49-F238E27FC236}">
                <a16:creationId xmlns:a16="http://schemas.microsoft.com/office/drawing/2014/main" id="{3912B522-8AE4-1C8F-D65A-466FB70F5EA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4320" tIns="47160" rIns="94320" bIns="47160" anchor="b" anchorCtr="0" compatLnSpc="1">
            <a:noAutofit/>
          </a:bodyPr>
          <a:lstStyle/>
          <a:p>
            <a:pPr lvl="0"/>
            <a:fld id="{69345A01-BBD3-2942-9D9A-EE16A44E4DDE}" type="slidenum">
              <a:t>4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47EC780-360F-4750-8E89-4E370BE4DC2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735013"/>
            <a:ext cx="4910138" cy="36814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C14EE18-D842-6F1F-53C4-2974DEDE662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es gibt ca. 170 Gymnasien in Hessen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Davon </a:t>
            </a:r>
            <a:r>
              <a:rPr lang="de-DE" sz="2400" b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9</a:t>
            </a:r>
            <a:r>
              <a:rPr lang="de-DE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 Schulsportzentren (SSZ) sowie </a:t>
            </a:r>
            <a:r>
              <a:rPr lang="de-DE" sz="24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11 </a:t>
            </a:r>
            <a:r>
              <a:rPr lang="de-DE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Regionale Talentzentren (RTZ)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Insgesamt </a:t>
            </a:r>
            <a:r>
              <a:rPr lang="de-DE" sz="24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22 </a:t>
            </a:r>
            <a:r>
              <a:rPr lang="de-DE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Partnerschulen des Leistungssports (PdL) und </a:t>
            </a:r>
            <a:r>
              <a:rPr lang="de-DE" sz="24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2 </a:t>
            </a:r>
            <a:r>
              <a:rPr lang="de-DE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Eliteschulen des Leistungssports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3</a:t>
            </a:r>
            <a:r>
              <a:rPr lang="de-DE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 Partnerschulen des Leistungssports mit mehr als 6 Lehrer-Trainern </a:t>
            </a:r>
          </a:p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0">
            <a:extLst>
              <a:ext uri="{FF2B5EF4-FFF2-40B4-BE49-F238E27FC236}">
                <a16:creationId xmlns:a16="http://schemas.microsoft.com/office/drawing/2014/main" id="{BE23997F-C171-8549-F684-4B7EF2120D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4320" tIns="47160" rIns="94320" bIns="47160" anchor="b" anchorCtr="0" compatLnSpc="1">
            <a:noAutofit/>
          </a:bodyPr>
          <a:lstStyle/>
          <a:p>
            <a:pPr lvl="0"/>
            <a:fld id="{3E62F20D-3645-A24D-AB3F-4EFB9AE5F49E}" type="slidenum">
              <a:t>6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A0DC99D-F3F2-52C5-58DB-2CAB394966A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735013"/>
            <a:ext cx="4910138" cy="36814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48E3AF1-69CA-3944-04C2-79AAEE124E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0">
            <a:extLst>
              <a:ext uri="{FF2B5EF4-FFF2-40B4-BE49-F238E27FC236}">
                <a16:creationId xmlns:a16="http://schemas.microsoft.com/office/drawing/2014/main" id="{66DE9494-0874-F215-3859-7322095DD2E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4320" tIns="47160" rIns="94320" bIns="47160" anchor="b" anchorCtr="0" compatLnSpc="1">
            <a:noAutofit/>
          </a:bodyPr>
          <a:lstStyle/>
          <a:p>
            <a:pPr lvl="0"/>
            <a:fld id="{2DCF2BC4-FAE2-A943-83D7-24573424E613}" type="slidenum">
              <a:t>10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57A7697-1840-B08A-B017-DCD565AA388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735013"/>
            <a:ext cx="4910138" cy="36814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2C2EDA7-15D2-C3EC-DD5F-390EA1C4BC7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0">
            <a:extLst>
              <a:ext uri="{FF2B5EF4-FFF2-40B4-BE49-F238E27FC236}">
                <a16:creationId xmlns:a16="http://schemas.microsoft.com/office/drawing/2014/main" id="{C8FDF12D-661D-759C-70B9-6D2637FD5A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4320" tIns="47160" rIns="94320" bIns="47160" anchor="b" anchorCtr="0" compatLnSpc="1">
            <a:noAutofit/>
          </a:bodyPr>
          <a:lstStyle/>
          <a:p>
            <a:pPr lvl="0"/>
            <a:fld id="{8B69001A-5A5C-9E47-8F6F-12C5B1FDD386}" type="slidenum">
              <a:t>11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075B716-1F71-A69B-D8AC-03FD11A6030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735013"/>
            <a:ext cx="4910138" cy="36814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E98276B-7668-12D0-FF48-876482E1633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0">
            <a:extLst>
              <a:ext uri="{FF2B5EF4-FFF2-40B4-BE49-F238E27FC236}">
                <a16:creationId xmlns:a16="http://schemas.microsoft.com/office/drawing/2014/main" id="{D595F478-7448-4C0B-53BB-3B796121DE7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4320" tIns="47160" rIns="94320" bIns="47160" anchor="b" anchorCtr="0" compatLnSpc="1">
            <a:noAutofit/>
          </a:bodyPr>
          <a:lstStyle/>
          <a:p>
            <a:pPr lvl="0"/>
            <a:fld id="{05029DCA-B61D-0443-BEDA-655A57E66D58}" type="slidenum">
              <a:t>12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A526CEB-D8ED-BFDD-25DF-4A3533B2AF5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735013"/>
            <a:ext cx="4910138" cy="36814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4ACE6D8-7D9F-ADAE-2802-9DC3DCAE7B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0">
            <a:extLst>
              <a:ext uri="{FF2B5EF4-FFF2-40B4-BE49-F238E27FC236}">
                <a16:creationId xmlns:a16="http://schemas.microsoft.com/office/drawing/2014/main" id="{9B6BB9C0-8DB0-8B8A-39E8-D184D5FF611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4320" tIns="47160" rIns="94320" bIns="47160" anchor="b" anchorCtr="0" compatLnSpc="1">
            <a:noAutofit/>
          </a:bodyPr>
          <a:lstStyle/>
          <a:p>
            <a:pPr lvl="0"/>
            <a:fld id="{D77F8CE4-2C61-6740-A0FF-A7D77B83974A}" type="slidenum">
              <a:t>13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0FC8305-F410-B025-FD06-FF68FA6E63E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735013"/>
            <a:ext cx="4910138" cy="36814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619B6C1-08C4-601A-9286-7DF3BECB4C2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C6F50-745E-C03C-C519-23601DD81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30F988C-E9AC-CA99-24DE-1880693AF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323AC3-154B-2654-EE83-9D5B365EAA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0451" y="6566239"/>
            <a:ext cx="4579855" cy="349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SSZ Goethe-Gymnasium Kassel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E3EE1D-394B-EE3B-8FE1-93A9A620FF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040" y="6562800"/>
            <a:ext cx="1330200" cy="24264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de-DE"/>
              <a:t>4</a:t>
            </a:r>
            <a:fld id="{651862BF-000B-2141-944D-8BF5EC5FE2ED}" type="slidenum">
              <a:t>‹Nr.›</a:t>
            </a:fld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A599B78-E386-70E1-6D59-8F34E4E8060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17600" y="6849720"/>
            <a:ext cx="831599" cy="3617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16.11.19</a:t>
            </a:r>
          </a:p>
        </p:txBody>
      </p:sp>
    </p:spTree>
    <p:extLst>
      <p:ext uri="{BB962C8B-B14F-4D97-AF65-F5344CB8AC3E}">
        <p14:creationId xmlns:p14="http://schemas.microsoft.com/office/powerpoint/2010/main" val="421760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7A86D-3639-64CF-89D0-7CFEB03FE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96045D2-527B-C164-56C0-8E52BE3FA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EAC5DA-0F46-D0A7-2B73-EE0C4FACD4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0451" y="6566239"/>
            <a:ext cx="4579855" cy="349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SSZ Goethe-Gymnasium Kassel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BB418A-9EFD-B9C9-1420-201C0453BD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040" y="6562800"/>
            <a:ext cx="1330200" cy="24264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de-DE"/>
              <a:t>4</a:t>
            </a:r>
            <a:fld id="{53B43528-9B3B-D145-B8D8-83DBC075EAC5}" type="slidenum">
              <a:t>‹Nr.›</a:t>
            </a:fld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91EF5D4-C036-D61E-FEFE-1E57C3E9227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17600" y="6849720"/>
            <a:ext cx="831599" cy="3617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16.11.19</a:t>
            </a:r>
          </a:p>
        </p:txBody>
      </p:sp>
    </p:spTree>
    <p:extLst>
      <p:ext uri="{BB962C8B-B14F-4D97-AF65-F5344CB8AC3E}">
        <p14:creationId xmlns:p14="http://schemas.microsoft.com/office/powerpoint/2010/main" val="91870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F3EDAB0-438D-F4E5-FFD6-0064199BA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9875" y="147638"/>
            <a:ext cx="1951038" cy="56149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75BE4FC-C254-F366-77E3-CC6DBDAB0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47638"/>
            <a:ext cx="5705475" cy="56149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58ADCE-C53E-08C9-38FE-16265D4DDC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0451" y="6566239"/>
            <a:ext cx="4579855" cy="349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SSZ Goethe-Gymnasium Kassel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9C5B2F-45DC-85B1-C9B7-B32FD302F0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040" y="6562800"/>
            <a:ext cx="1330200" cy="24264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de-DE"/>
              <a:t>4</a:t>
            </a:r>
            <a:fld id="{4490FF4F-04F4-3F48-B8AC-193AA414E0B1}" type="slidenum">
              <a:t>‹Nr.›</a:t>
            </a:fld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C0CAE8D-38C2-7990-EAD3-36C6E825B5F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17600" y="6849720"/>
            <a:ext cx="831599" cy="3617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16.11.19</a:t>
            </a:r>
          </a:p>
        </p:txBody>
      </p:sp>
    </p:spTree>
    <p:extLst>
      <p:ext uri="{BB962C8B-B14F-4D97-AF65-F5344CB8AC3E}">
        <p14:creationId xmlns:p14="http://schemas.microsoft.com/office/powerpoint/2010/main" val="150320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C6C13E-E453-401D-6C15-B51355B88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8078BC5-9633-F5B2-B3C7-8160D6886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961850B-ED70-9071-9C76-210B786D1E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de-DE"/>
              <a:t>SSZ Goethe-Gymnasium Kassel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1A6903-DFC4-FA75-611B-C9D23AD87EA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r>
              <a:rPr lang="de-DE"/>
              <a:t>16.11.19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D47691-4A7E-1F73-5E22-9DAAC66C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69CEC93B-E0F9-D447-8848-A84C439A9DD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17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FB654-3C27-F03B-9296-821FD4C96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64C4AE-77A0-C44A-571C-FDDBB4372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03E3A8C-5EC6-493A-0AF9-97F7EEB4EE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de-DE"/>
              <a:t>SSZ Goethe-Gymnasium Kassel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A5F8BE-FDFA-AC07-09FE-93352A7627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r>
              <a:rPr lang="de-DE"/>
              <a:t>16.11.19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4A7394-AAB0-553C-AB20-B2E9AF10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D6B08D67-F092-F64E-AE04-B7F2B7E16DF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4288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3388BF-5D26-7DB4-F353-E3C14610A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1DB51D-E51F-4725-40CF-AA04E7F69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4637A9-DC0B-D362-F907-2ACF6158DE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de-DE"/>
              <a:t>SSZ Goethe-Gymnasium Kassel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B11026-114D-A366-8CD9-911939BBCDD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r>
              <a:rPr lang="de-DE"/>
              <a:t>16.11.19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803E93-2288-EEE5-4E23-9669E9FBD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2EAA95A0-A2BD-4048-8F96-16573BD42DE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234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63E70-ED94-2A41-C6A7-1E12D689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35027F-5F80-C5D1-C7FD-EA8C89E4F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B1BB26-81AE-4A7A-4281-BB9C8A7F8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9A78E3-FE9D-7383-7EBC-56277CBDD9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de-DE"/>
              <a:t>SSZ Goethe-Gymnasium Kassel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417C4FD-7AFE-D969-73BF-77C928F91FA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r>
              <a:rPr lang="de-DE"/>
              <a:t>16.11.19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513314-2A17-033A-5D13-716699D8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E6538DFC-4082-9542-A242-330F4B62558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660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4506B-6027-5FC5-7405-45A0F46B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5CC334-82E9-60E3-E684-A0FB277BA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299F12-0632-9922-2411-D4436EEDE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63EF9A7-C48D-565E-387B-A405D7DEB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67EB3D4-563E-D8F7-7471-548728F084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DF3A88B-1ECE-0697-233F-925EDB12BE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de-DE"/>
              <a:t>SSZ Goethe-Gymnasium Kassel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F3A1392-F53D-F30C-D888-9FA9BDCF740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r>
              <a:rPr lang="de-DE"/>
              <a:t>16.11.19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75028DF-4144-FAA6-ECD3-9BE77C91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AEFCE726-EC90-4B4C-9206-2C1EC1BB912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3190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77E75B-A79C-6D2C-D791-807DF25F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E01C9FC-298E-E3A8-4FDF-590BC502F4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de-DE"/>
              <a:t>SSZ Goethe-Gymnasium Kassel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2A18FF-C716-08FF-F9E9-9DCC272127E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r>
              <a:rPr lang="de-DE"/>
              <a:t>16.11.19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7056F2-D196-5017-0215-7B34C3AC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1E927627-A38A-724D-A60B-A394719E462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531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227EBD0-3E6D-F4DF-0061-BA955A763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de-DE"/>
              <a:t>SSZ Goethe-Gymnasium Kassel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45AFAFD-C8AD-323A-7291-D3DC9561478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r>
              <a:rPr lang="de-DE"/>
              <a:t>16.11.19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E47FB9-9F95-3E21-E1D8-B21DE469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7D2CD9FB-F431-BA42-9A20-1F87537173A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716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5C911-A63E-3376-15AF-DF2238646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A2C60D-8362-B79B-052D-7086C0B46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B02F9B-82B0-D0F6-F482-289FECA07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6459BB-FE87-F00B-06A0-9CF85FB31B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de-DE"/>
              <a:t>SSZ Goethe-Gymnasium Kassel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82C18AB-9448-A206-1A78-D59511CDF0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r>
              <a:rPr lang="de-DE"/>
              <a:t>16.11.19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867441F-6418-3B05-C9B3-10BE1F7A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445698E9-E995-F441-B8F6-2E639397A66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5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798141-FDFF-A8FD-16A1-7EEC1F5B8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929B20-F1D3-043C-DC4E-8B94C6C37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1BE83E-52FA-4E9E-82BF-3763259AD0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0451" y="6566239"/>
            <a:ext cx="4579855" cy="349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SSZ Goethe-Gymnasium Kassel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11FF8D-E567-4F01-E68C-2F71B6F056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040" y="6562800"/>
            <a:ext cx="1330200" cy="24264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de-DE"/>
              <a:t>4</a:t>
            </a:r>
            <a:fld id="{0B4C00FC-BA4B-9040-9B7C-98302FF6EFB4}" type="slidenum">
              <a:t>‹Nr.›</a:t>
            </a:fld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249DB89-F4D5-C948-9805-429596013F3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17600" y="6849720"/>
            <a:ext cx="831599" cy="3617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16.11.19</a:t>
            </a:r>
          </a:p>
        </p:txBody>
      </p:sp>
    </p:spTree>
    <p:extLst>
      <p:ext uri="{BB962C8B-B14F-4D97-AF65-F5344CB8AC3E}">
        <p14:creationId xmlns:p14="http://schemas.microsoft.com/office/powerpoint/2010/main" val="406838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FBBCD-A79F-69D7-6911-488B2FD29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25A680E-4D31-9D51-2AC1-F278562D5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00EF17-4BDD-DAC8-6277-69FA35E36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335701-3F11-F29A-D79C-241BDF85C8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de-DE"/>
              <a:t>SSZ Goethe-Gymnasium Kassel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C348FE4-F374-86D5-0B73-FC9B2CB3B47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r>
              <a:rPr lang="de-DE"/>
              <a:t>16.11.19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3FD1286-EAD2-DF97-E979-7C09B50D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5EFD795-3378-0F4B-985C-E598E8F0E6F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69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57F3C-D940-305C-C172-044083B17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15FA7BB-94D9-B54A-9DE7-B1F81E03E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1A6EFB-62B2-60BA-62B8-182B3FE931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de-DE"/>
              <a:t>SSZ Goethe-Gymnasium Kassel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B224CD-CCCD-5662-58C7-147519F81F4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r>
              <a:rPr lang="de-DE"/>
              <a:t>16.11.19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1005B0-75CB-9C9B-31C5-3D3BBAEEB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16AB782C-544C-104E-951D-9EB865E3CDD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8834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0A30FC9-EBEE-609A-BEE3-362EAAE17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4D2EB51-88AB-2014-A476-B9C1F171A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2692E2E-F5FA-F0ED-65E1-61BFE63D1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de-DE"/>
              <a:t>SSZ Goethe-Gymnasium Kassel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EEF9E8-ACF4-9CBE-8BE0-8DD9B12F76E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r>
              <a:rPr lang="de-DE"/>
              <a:t>16.11.19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77F943-1A43-1AD2-8D7D-54BA3AF58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073DDFC2-BE14-C24A-A3B8-9811E633F27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369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2ECD51-DA2B-2214-A044-806C4EF54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0F9F13-D8FB-7CDD-3616-208CFA07B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9C9037-6891-707C-4571-8B05162BBC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/>
            <a:fld id="{94378E8E-F3E1-8D47-AE6C-00A7A79A517F}" type="slidenum">
              <a:t>‹Nr.›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2EF191-6527-138D-F373-7896F958046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r>
              <a:rPr lang="de-DE"/>
              <a:t>16.11.19</a:t>
            </a:r>
          </a:p>
        </p:txBody>
      </p:sp>
    </p:spTree>
    <p:extLst>
      <p:ext uri="{BB962C8B-B14F-4D97-AF65-F5344CB8AC3E}">
        <p14:creationId xmlns:p14="http://schemas.microsoft.com/office/powerpoint/2010/main" val="492082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6CADB-849D-73E9-C12B-E23D75C4E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33B7AA-6545-C442-A64D-6DBA0F452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C34FB3-07F0-3F7E-865F-8EBDE49838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/>
            <a:fld id="{1F41A0D8-CC25-9040-A20D-F7F3D0A2815E}" type="slidenum">
              <a:t>‹Nr.›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081F9E-47B8-B919-3F20-341D92D2AD0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r>
              <a:rPr lang="de-DE"/>
              <a:t>16.11.19</a:t>
            </a:r>
          </a:p>
        </p:txBody>
      </p:sp>
    </p:spTree>
    <p:extLst>
      <p:ext uri="{BB962C8B-B14F-4D97-AF65-F5344CB8AC3E}">
        <p14:creationId xmlns:p14="http://schemas.microsoft.com/office/powerpoint/2010/main" val="2589325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23FA2-4BDB-97D5-A2B3-7C1ED5EA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3AA3D7-73D6-E229-2D0C-AEAD17815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4DC2EE-9331-5E0A-7151-117E67190B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/>
            <a:fld id="{5C850EFD-BD27-3A4E-8695-304C8656F7B1}" type="slidenum">
              <a:t>‹Nr.›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19A16F-386C-C560-84F7-3DD255B71E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r>
              <a:rPr lang="de-DE"/>
              <a:t>16.11.19</a:t>
            </a:r>
          </a:p>
        </p:txBody>
      </p:sp>
    </p:spTree>
    <p:extLst>
      <p:ext uri="{BB962C8B-B14F-4D97-AF65-F5344CB8AC3E}">
        <p14:creationId xmlns:p14="http://schemas.microsoft.com/office/powerpoint/2010/main" val="2144900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6D127-5B05-CEE9-9875-99ACAC55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0DB4A8-7E0B-08FE-9D1C-0DC8FE652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652588"/>
            <a:ext cx="3675063" cy="41100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96E69A-9B0E-04E4-4315-56875AB88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4263" y="1652588"/>
            <a:ext cx="3676650" cy="41100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218C167-694D-4579-6230-FC781922C1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/>
            <a:fld id="{BFE15B71-93C2-9847-9A8D-AA5C37248D91}" type="slidenum">
              <a:t>‹Nr.›</a:t>
            </a:fld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903EDA2-1498-A6D9-F774-265FA1B8EB2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r>
              <a:rPr lang="de-DE"/>
              <a:t>16.11.19</a:t>
            </a:r>
          </a:p>
        </p:txBody>
      </p:sp>
    </p:spTree>
    <p:extLst>
      <p:ext uri="{BB962C8B-B14F-4D97-AF65-F5344CB8AC3E}">
        <p14:creationId xmlns:p14="http://schemas.microsoft.com/office/powerpoint/2010/main" val="1052898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84B6B-76B9-4870-637E-96B75B72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D11D2E-DFE1-3A72-13FC-C53BE0149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B1C5D65-2DEC-7CE6-2EA7-C0785E7AB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EC4B08-342A-59A1-3C60-3BBA67A4D1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CE06B05-8045-2B83-5596-D38C5BCA1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F40394-A575-F554-1012-9F5C33C20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/>
            <a:fld id="{36E27B8A-2D3B-4D4A-A04A-0B0A20E4CAC3}" type="slidenum">
              <a:t>‹Nr.›</a:t>
            </a:fld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C138B33-E96C-2E84-9788-362187E96F1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r>
              <a:rPr lang="de-DE"/>
              <a:t>16.11.19</a:t>
            </a:r>
          </a:p>
        </p:txBody>
      </p:sp>
    </p:spTree>
    <p:extLst>
      <p:ext uri="{BB962C8B-B14F-4D97-AF65-F5344CB8AC3E}">
        <p14:creationId xmlns:p14="http://schemas.microsoft.com/office/powerpoint/2010/main" val="4016330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B4C050-942B-13C9-3058-22B3781A1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46C6966-6BEB-96B6-0EB5-EB999AA573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/>
            <a:fld id="{8EDBF006-6767-CF4F-86FB-CA67D7AC4EC6}" type="slidenum">
              <a:t>‹Nr.›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BACCDC-620B-ADEA-6768-9103BD35B61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r>
              <a:rPr lang="de-DE"/>
              <a:t>16.11.19</a:t>
            </a:r>
          </a:p>
        </p:txBody>
      </p:sp>
    </p:spTree>
    <p:extLst>
      <p:ext uri="{BB962C8B-B14F-4D97-AF65-F5344CB8AC3E}">
        <p14:creationId xmlns:p14="http://schemas.microsoft.com/office/powerpoint/2010/main" val="3893656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03266DC-53B9-85FF-161E-A3EF4433AF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/>
            <a:fld id="{934E9F36-7F44-624A-BD50-5661267992C9}" type="slidenum">
              <a:t>‹Nr.›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5625BA-8814-8577-9FFC-9F66CF0E99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r>
              <a:rPr lang="de-DE"/>
              <a:t>16.11.19</a:t>
            </a:r>
          </a:p>
        </p:txBody>
      </p:sp>
    </p:spTree>
    <p:extLst>
      <p:ext uri="{BB962C8B-B14F-4D97-AF65-F5344CB8AC3E}">
        <p14:creationId xmlns:p14="http://schemas.microsoft.com/office/powerpoint/2010/main" val="195738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C5D14F-8C46-28B8-B089-A900FF9C0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098D68-6385-F942-F2C4-8762D9E1E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5203FAA-FAF4-AC2D-2E83-5813496858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0451" y="6566239"/>
            <a:ext cx="4579855" cy="349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SSZ Goethe-Gymnasium Kassel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A0566A-2646-B6E9-922C-F78599D552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040" y="6562800"/>
            <a:ext cx="1330200" cy="24264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de-DE"/>
              <a:t>4</a:t>
            </a:r>
            <a:fld id="{DC039CC4-BA58-D54E-BD6F-F2815E8E8D0E}" type="slidenum">
              <a:t>‹Nr.›</a:t>
            </a:fld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E8EC6E6-9C9F-6648-130F-453719D3BFE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17600" y="6849720"/>
            <a:ext cx="831599" cy="3617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16.11.19</a:t>
            </a:r>
          </a:p>
        </p:txBody>
      </p:sp>
    </p:spTree>
    <p:extLst>
      <p:ext uri="{BB962C8B-B14F-4D97-AF65-F5344CB8AC3E}">
        <p14:creationId xmlns:p14="http://schemas.microsoft.com/office/powerpoint/2010/main" val="537853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2CE97-7E21-5D1B-7CB8-F57615A0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54BF8D-EAE6-9A0F-92D1-9A400C6FC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AD20AB-3AC1-F660-FD39-0444D278B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F40D4D-49E1-7069-3AF8-40F440EE91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/>
            <a:fld id="{07E25733-7F15-414F-8980-1580628D4B90}" type="slidenum">
              <a:t>‹Nr.›</a:t>
            </a:fld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47FFD92-BED8-F2E6-75A2-A305E682EE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r>
              <a:rPr lang="de-DE"/>
              <a:t>16.11.19</a:t>
            </a:r>
          </a:p>
        </p:txBody>
      </p:sp>
    </p:spTree>
    <p:extLst>
      <p:ext uri="{BB962C8B-B14F-4D97-AF65-F5344CB8AC3E}">
        <p14:creationId xmlns:p14="http://schemas.microsoft.com/office/powerpoint/2010/main" val="25740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5A600-0153-D6CF-7170-01B2012B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94DE5F8-03B1-DEDB-D645-4EB2831597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B0B8D8-7DB6-CF7A-2E28-ACAAD5A47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D20B81-F463-B616-AF3C-ED3C6E0B3F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/>
            <a:fld id="{2B63C264-526A-D341-9951-9A643AC3FE36}" type="slidenum">
              <a:t>‹Nr.›</a:t>
            </a:fld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54F51CA-32AB-9709-3208-EBE50EEA7ED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r>
              <a:rPr lang="de-DE"/>
              <a:t>16.11.19</a:t>
            </a:r>
          </a:p>
        </p:txBody>
      </p:sp>
    </p:spTree>
    <p:extLst>
      <p:ext uri="{BB962C8B-B14F-4D97-AF65-F5344CB8AC3E}">
        <p14:creationId xmlns:p14="http://schemas.microsoft.com/office/powerpoint/2010/main" val="300995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437D3-D284-DCBD-A3CF-3A4B97F4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F0AA4D-1837-CB1C-42B2-BAD532484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0CC3FE-40A7-0D99-476A-78B7C77D40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/>
            <a:fld id="{8A1D2B22-5D98-1F49-B4C4-CE7BF7C61CE2}" type="slidenum">
              <a:t>‹Nr.›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20A1C9E-F3CE-444F-73FA-D34600B7BA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r>
              <a:rPr lang="de-DE"/>
              <a:t>16.11.19</a:t>
            </a:r>
          </a:p>
        </p:txBody>
      </p:sp>
    </p:spTree>
    <p:extLst>
      <p:ext uri="{BB962C8B-B14F-4D97-AF65-F5344CB8AC3E}">
        <p14:creationId xmlns:p14="http://schemas.microsoft.com/office/powerpoint/2010/main" val="2332699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ACE16E3-B7B9-322D-B2D0-37ABDC5FD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9875" y="147638"/>
            <a:ext cx="1951038" cy="56149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2B03F37-AA8A-C03B-DF07-1F2361728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47638"/>
            <a:ext cx="5705475" cy="56149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BCA827-E8D8-2376-F64D-287673D467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/>
            <a:fld id="{5DB1D8B7-A294-3840-84F2-7ADF174CCF9C}" type="slidenum">
              <a:t>‹Nr.›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0969E3-62A1-3017-1D8C-E6E328CDDB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r>
              <a:rPr lang="de-DE"/>
              <a:t>16.11.19</a:t>
            </a:r>
          </a:p>
        </p:txBody>
      </p:sp>
    </p:spTree>
    <p:extLst>
      <p:ext uri="{BB962C8B-B14F-4D97-AF65-F5344CB8AC3E}">
        <p14:creationId xmlns:p14="http://schemas.microsoft.com/office/powerpoint/2010/main" val="154406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B9D271-040D-E2F5-3D76-4BE062A6D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2EF13B-F1D2-20AB-1AB0-00F1CAD76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652588"/>
            <a:ext cx="3675063" cy="41100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440D256-10F5-A12F-37FA-3D8D2E0D2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4263" y="1652588"/>
            <a:ext cx="3676650" cy="41100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A4B316-B45F-CA2B-FBAE-2D561340E8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0451" y="6566239"/>
            <a:ext cx="4579855" cy="349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SSZ Goethe-Gymnasium Kassel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3ADF10-05CF-C385-A1D0-303F1DF04B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040" y="6562800"/>
            <a:ext cx="1330200" cy="24264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de-DE"/>
              <a:t>4</a:t>
            </a:r>
            <a:fld id="{FD5F390B-4D01-7F4E-AC6B-428770D41A3C}" type="slidenum">
              <a:t>‹Nr.›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2E4F699-C320-E4FF-40FC-369883900C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17600" y="6849720"/>
            <a:ext cx="831599" cy="3617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16.11.19</a:t>
            </a:r>
          </a:p>
        </p:txBody>
      </p:sp>
    </p:spTree>
    <p:extLst>
      <p:ext uri="{BB962C8B-B14F-4D97-AF65-F5344CB8AC3E}">
        <p14:creationId xmlns:p14="http://schemas.microsoft.com/office/powerpoint/2010/main" val="223887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39661D-C90E-E774-CD8B-75B4E274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5B0781-C61C-03B1-A0C2-6A541D365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2994A9-1F8B-1497-69D6-882E4B7C0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8BDB5F-269A-8F16-BBFB-C76F1E7CC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5B9B02-F1A4-6E38-283D-6FA3672D4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D79F882-053E-3BCF-84F3-CE827C8F32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0451" y="6566239"/>
            <a:ext cx="4579855" cy="349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SSZ Goethe-Gymnasium Kassel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4A56324-2F52-8FED-B467-B37DC02F03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040" y="6562800"/>
            <a:ext cx="1330200" cy="24264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de-DE"/>
              <a:t>4</a:t>
            </a:r>
            <a:fld id="{411F66AD-FE9D-9B42-8ABF-766DF954B1DE}" type="slidenum">
              <a:t>‹Nr.›</a:t>
            </a:fld>
            <a:endParaRPr lang="de-DE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B721E24C-A4D7-F024-ADCA-2E0735DBD91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17600" y="6849720"/>
            <a:ext cx="831599" cy="3617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16.11.19</a:t>
            </a:r>
          </a:p>
        </p:txBody>
      </p:sp>
    </p:spTree>
    <p:extLst>
      <p:ext uri="{BB962C8B-B14F-4D97-AF65-F5344CB8AC3E}">
        <p14:creationId xmlns:p14="http://schemas.microsoft.com/office/powerpoint/2010/main" val="427982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0BDDBF-7D98-4ECD-571E-F7BA4D92C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E70DDC-FC85-0391-3D77-741D21D2B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0451" y="6566239"/>
            <a:ext cx="4579855" cy="349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SSZ Goethe-Gymnasium Kassel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CDC982-E651-B48B-4A24-34A8356052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040" y="6562800"/>
            <a:ext cx="1330200" cy="24264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de-DE"/>
              <a:t>4</a:t>
            </a:r>
            <a:fld id="{B43A7F7B-B9EE-B64E-A67A-99D7CB999E3B}" type="slidenum">
              <a:t>‹Nr.›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4E7A41-6F1B-E24F-7B44-A8A56677D57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17600" y="6849720"/>
            <a:ext cx="831599" cy="3617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16.11.19</a:t>
            </a:r>
          </a:p>
        </p:txBody>
      </p:sp>
    </p:spTree>
    <p:extLst>
      <p:ext uri="{BB962C8B-B14F-4D97-AF65-F5344CB8AC3E}">
        <p14:creationId xmlns:p14="http://schemas.microsoft.com/office/powerpoint/2010/main" val="88105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E680FD8-9AAB-AE5E-B04D-56C1015F8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0451" y="6566239"/>
            <a:ext cx="4579855" cy="349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SSZ Goethe-Gymnasium Kassel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7078022-5490-F73B-C549-4C8D333666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040" y="6562800"/>
            <a:ext cx="1330200" cy="24264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de-DE"/>
              <a:t>4</a:t>
            </a:r>
            <a:fld id="{DA8B1F5A-878F-8B4F-A060-1F81ECB98B82}" type="slidenum">
              <a:t>‹Nr.›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7F427F-F50F-6A1A-0312-58480D3FECB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17600" y="6849720"/>
            <a:ext cx="831599" cy="3617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16.11.19</a:t>
            </a:r>
          </a:p>
        </p:txBody>
      </p:sp>
    </p:spTree>
    <p:extLst>
      <p:ext uri="{BB962C8B-B14F-4D97-AF65-F5344CB8AC3E}">
        <p14:creationId xmlns:p14="http://schemas.microsoft.com/office/powerpoint/2010/main" val="284587846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B2E11-32B1-F3F9-3298-0971119D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84AC4-81E7-9ED8-E90A-5BCA69EF6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B1E30F-08B2-D362-810B-1E30EB74F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FB6781-76D8-B183-E0EE-EEB2589B64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0451" y="6566239"/>
            <a:ext cx="4579855" cy="349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SSZ Goethe-Gymnasium Kassel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B11CE0-848B-0C16-7177-51DEF52AEB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040" y="6562800"/>
            <a:ext cx="1330200" cy="24264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de-DE"/>
              <a:t>4</a:t>
            </a:r>
            <a:fld id="{3BDFE122-6FCE-9047-A489-F56190823F44}" type="slidenum">
              <a:t>‹Nr.›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B6466A4-AB48-9B96-144B-D4D7B68E18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17600" y="6849720"/>
            <a:ext cx="831599" cy="3617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16.11.19</a:t>
            </a:r>
          </a:p>
        </p:txBody>
      </p:sp>
    </p:spTree>
    <p:extLst>
      <p:ext uri="{BB962C8B-B14F-4D97-AF65-F5344CB8AC3E}">
        <p14:creationId xmlns:p14="http://schemas.microsoft.com/office/powerpoint/2010/main" val="246888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441B2B-A78F-65F7-5BDD-AE82DB2B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55F7334-2BB1-E8B3-18F7-525B6CC56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D4D4A2-DA45-9BA8-1FB3-EB8D2CD87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4FF865-E93A-10A9-8BDC-7E5389270F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0451" y="6566239"/>
            <a:ext cx="4579855" cy="349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SSZ Goethe-Gymnasium Kassel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717AD2-49DF-05C7-1495-D144B3CFD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040" y="6562800"/>
            <a:ext cx="1330200" cy="24264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de-DE"/>
              <a:t>4</a:t>
            </a:r>
            <a:fld id="{EFC0BB5D-D56F-4943-AC56-4A04C59D0DA5}" type="slidenum">
              <a:t>‹Nr.›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99143FC-6076-B7C6-083A-4C62343658A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17600" y="6849720"/>
            <a:ext cx="831599" cy="3617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16.11.19</a:t>
            </a:r>
          </a:p>
        </p:txBody>
      </p:sp>
    </p:spTree>
    <p:extLst>
      <p:ext uri="{BB962C8B-B14F-4D97-AF65-F5344CB8AC3E}">
        <p14:creationId xmlns:p14="http://schemas.microsoft.com/office/powerpoint/2010/main" val="112999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0E4E9E3-F5D3-48BC-4245-E249B45FA5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6320" y="1652760"/>
            <a:ext cx="7504200" cy="4109760"/>
          </a:xfrm>
          <a:prstGeom prst="rect">
            <a:avLst/>
          </a:prstGeom>
          <a:noFill/>
          <a:ln>
            <a:noFill/>
          </a:ln>
        </p:spPr>
        <p:txBody>
          <a:bodyPr vert="horz" lIns="92160" tIns="46080" rIns="92160" bIns="46080" anchor="t" anchorCtr="0" compatLnSpc="1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platzhalter 4">
            <a:extLst>
              <a:ext uri="{FF2B5EF4-FFF2-40B4-BE49-F238E27FC236}">
                <a16:creationId xmlns:a16="http://schemas.microsoft.com/office/drawing/2014/main" id="{FFC3FA55-C6DA-3989-FEDA-FD78E49BF8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1759" y="147600"/>
            <a:ext cx="7538760" cy="830159"/>
          </a:xfrm>
          <a:prstGeom prst="rect">
            <a:avLst/>
          </a:prstGeom>
          <a:noFill/>
          <a:ln>
            <a:noFill/>
          </a:ln>
        </p:spPr>
        <p:txBody>
          <a:bodyPr vert="horz" lIns="46080" tIns="46080" rIns="46080" bIns="46080" anchor="b" anchorCtr="0" compatLnSpc="1"/>
          <a:lstStyle/>
          <a:p>
            <a:endParaRPr lang="de-DE"/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FCA9AC02-D231-AEA7-A8EE-1BA9B9009A95}"/>
              </a:ext>
            </a:extLst>
          </p:cNvPr>
          <p:cNvGraphicFramePr/>
          <p:nvPr/>
        </p:nvGraphicFramePr>
        <p:xfrm>
          <a:off x="1523880" y="1397160"/>
          <a:ext cx="6092999" cy="4063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kument" r:id="rId14" imgW="36550600" imgH="24384000" progId="Word.Document.8">
                  <p:embed/>
                </p:oleObj>
              </mc:Choice>
              <mc:Fallback>
                <p:oleObj name="Dokument" r:id="rId14" imgW="36550600" imgH="243840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23880" y="1397160"/>
                        <a:ext cx="6092999" cy="4063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ihandform 7">
            <a:extLst>
              <a:ext uri="{FF2B5EF4-FFF2-40B4-BE49-F238E27FC236}">
                <a16:creationId xmlns:a16="http://schemas.microsoft.com/office/drawing/2014/main" id="{D702EC92-E397-F5EF-8C95-497075273F88}"/>
              </a:ext>
            </a:extLst>
          </p:cNvPr>
          <p:cNvSpPr/>
          <p:nvPr/>
        </p:nvSpPr>
        <p:spPr>
          <a:xfrm>
            <a:off x="1586015" y="6499234"/>
            <a:ext cx="6074199" cy="2154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ECF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4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 LANDESPROGRAMM „TALENTSUCHE/TALENTFÖRDERUNG</a:t>
            </a:r>
            <a:r>
              <a:rPr lang="de-DE" sz="1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“</a:t>
            </a:r>
          </a:p>
        </p:txBody>
      </p:sp>
      <p:sp>
        <p:nvSpPr>
          <p:cNvPr id="9" name="Gerade Verbindung 8">
            <a:extLst>
              <a:ext uri="{FF2B5EF4-FFF2-40B4-BE49-F238E27FC236}">
                <a16:creationId xmlns:a16="http://schemas.microsoft.com/office/drawing/2014/main" id="{16DA47B3-489C-1371-DDEB-279B0D4F44C2}"/>
              </a:ext>
            </a:extLst>
          </p:cNvPr>
          <p:cNvSpPr/>
          <p:nvPr/>
        </p:nvSpPr>
        <p:spPr>
          <a:xfrm>
            <a:off x="1586015" y="6710400"/>
            <a:ext cx="6030864" cy="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defTabSz="914400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b="0" i="0" u="none" strike="noStrike" baseline="0" dirty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6609FB8-2F68-4C63-A000-ACE82D7EB8E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677349" y="-402599"/>
            <a:ext cx="2388489" cy="229408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9FEAF47-D617-414A-A4DE-F8B60D41DB0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077680" y="5730145"/>
            <a:ext cx="1098935" cy="1127855"/>
          </a:xfrm>
          <a:prstGeom prst="rect">
            <a:avLst/>
          </a:prstGeom>
        </p:spPr>
      </p:pic>
      <p:sp>
        <p:nvSpPr>
          <p:cNvPr id="12" name="Rad 29">
            <a:extLst>
              <a:ext uri="{FF2B5EF4-FFF2-40B4-BE49-F238E27FC236}">
                <a16:creationId xmlns:a16="http://schemas.microsoft.com/office/drawing/2014/main" id="{BAB81979-DFB3-425B-9AB7-58457345F1DF}"/>
              </a:ext>
            </a:extLst>
          </p:cNvPr>
          <p:cNvSpPr/>
          <p:nvPr userDrawn="1"/>
        </p:nvSpPr>
        <p:spPr>
          <a:xfrm rot="21210778">
            <a:off x="7751958" y="5432430"/>
            <a:ext cx="1750377" cy="1723282"/>
          </a:xfrm>
          <a:prstGeom prst="donut">
            <a:avLst>
              <a:gd name="adj" fmla="val 21033"/>
            </a:avLst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ctr" rtl="0" hangingPunct="0">
        <a:lnSpc>
          <a:spcPct val="85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de-DE" sz="3200" b="0" i="0" u="none" strike="noStrike" baseline="0">
          <a:ln>
            <a:noFill/>
          </a:ln>
          <a:solidFill>
            <a:srgbClr val="000000"/>
          </a:solidFill>
          <a:latin typeface="Arial" pitchFamily="18"/>
          <a:ea typeface="Microsoft YaHei" pitchFamily="2"/>
        </a:defRPr>
      </a:lvl1pPr>
    </p:titleStyle>
    <p:bodyStyle>
      <a:lvl1pPr marL="342720" marR="0" indent="-342720" algn="l" rtl="0" hangingPunct="0">
        <a:lnSpc>
          <a:spcPct val="100000"/>
        </a:lnSpc>
        <a:spcBef>
          <a:spcPts val="697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de-DE" sz="2800" b="0" i="0" u="none" strike="noStrike" baseline="0">
          <a:ln>
            <a:noFill/>
          </a:ln>
          <a:solidFill>
            <a:srgbClr val="FFFFFF"/>
          </a:solidFill>
          <a:latin typeface="Arial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>
            <a:extLst>
              <a:ext uri="{FF2B5EF4-FFF2-40B4-BE49-F238E27FC236}">
                <a16:creationId xmlns:a16="http://schemas.microsoft.com/office/drawing/2014/main" id="{789D6F0B-8644-B25D-6BCF-B77AB936FE80}"/>
              </a:ext>
            </a:extLst>
          </p:cNvPr>
          <p:cNvSpPr/>
          <p:nvPr/>
        </p:nvSpPr>
        <p:spPr>
          <a:xfrm rot="5400000">
            <a:off x="-3363300" y="9937980"/>
            <a:ext cx="6541920" cy="213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400" b="1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rPr>
              <a:t>LANDESPROGRAMMM „TALENTSUCHE/TALENTFÖRDERUNG</a:t>
            </a:r>
            <a:r>
              <a:rPr lang="de-DE" sz="14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rPr>
              <a:t>“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AC1DBF3-45BF-464A-0D45-28DCCFC69DE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838080" y="6508440"/>
            <a:ext cx="7398000" cy="299880"/>
          </a:xfrm>
          <a:prstGeom prst="rect">
            <a:avLst/>
          </a:prstGeom>
          <a:noFill/>
          <a:ln>
            <a:noFill/>
          </a:ln>
        </p:spPr>
        <p:txBody>
          <a:bodyPr wrap="square" lIns="92160" tIns="0" rIns="92160" bIns="0" anchor="ctr" anchorCtr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buNone/>
              <a:tabLst/>
              <a:defRPr lang="de-DE" sz="1400" kern="1200">
                <a:solidFill>
                  <a:srgbClr val="000000"/>
                </a:solidFill>
                <a:latin typeface="Arial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r>
              <a:rPr lang="de-DE"/>
              <a:t>SSZ Goethe-Gymnasium Kassel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5EF9DF-00C9-E7E8-36AE-FFBFAC9AE59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23440" y="6850079"/>
            <a:ext cx="831959" cy="147600"/>
          </a:xfrm>
          <a:prstGeom prst="rect">
            <a:avLst/>
          </a:prstGeom>
          <a:noFill/>
          <a:ln>
            <a:noFill/>
          </a:ln>
        </p:spPr>
        <p:txBody>
          <a:bodyPr wrap="square" lIns="92160" tIns="0" rIns="92160" bIns="0" anchor="ctr" anchorCtr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buNone/>
              <a:tabLst/>
              <a:defRPr lang="de-DE" sz="1000" kern="1200">
                <a:solidFill>
                  <a:srgbClr val="000000"/>
                </a:solidFill>
                <a:latin typeface="Arial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r>
              <a:rPr lang="de-DE"/>
              <a:t>16.11.19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57A2E1-C207-DB11-D121-DEA4AA7641B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718040" y="6562800"/>
            <a:ext cx="1330200" cy="242640"/>
          </a:xfrm>
          <a:prstGeom prst="rect">
            <a:avLst/>
          </a:prstGeom>
          <a:noFill/>
          <a:ln>
            <a:noFill/>
          </a:ln>
        </p:spPr>
        <p:txBody>
          <a:bodyPr wrap="square" lIns="92160" tIns="0" rIns="92160" bIns="0" anchor="ctr" anchorCtr="0">
            <a:noAutofit/>
          </a:bodyPr>
          <a:lstStyle>
            <a:lvl1pPr marL="457200" marR="0" lvl="1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1"/>
            <a:fld id="{9C806DB6-B9AD-0640-AA3A-C749E453AAD9}" type="slidenum">
              <a:t>‹Nr.›</a:t>
            </a:fld>
            <a:endParaRPr lang="de-DE"/>
          </a:p>
        </p:txBody>
      </p:sp>
      <p:sp>
        <p:nvSpPr>
          <p:cNvPr id="6" name="Titelplatzhalter 5">
            <a:extLst>
              <a:ext uri="{FF2B5EF4-FFF2-40B4-BE49-F238E27FC236}">
                <a16:creationId xmlns:a16="http://schemas.microsoft.com/office/drawing/2014/main" id="{7848F6B3-4DBB-2837-CBC8-4C2F8FE247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compatLnSpc="1"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3EC510B-1A45-F2EF-25B1-815BE92F68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de-DE" sz="4400" b="0" i="0" u="none" strike="noStrike" kern="1200" baseline="0">
          <a:ln>
            <a:noFill/>
          </a:ln>
          <a:solidFill>
            <a:srgbClr val="000000"/>
          </a:solidFill>
          <a:latin typeface="Arial" pitchFamily="18"/>
          <a:ea typeface="Microsoft YaHei" pitchFamily="2"/>
        </a:defRPr>
      </a:lvl1pPr>
    </p:titleStyle>
    <p:bodyStyle>
      <a:lvl1pPr marL="342720" marR="0" indent="-34272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de-DE" sz="3200" b="0" i="0" u="none" strike="noStrike" kern="1200" baseline="0">
          <a:ln>
            <a:noFill/>
          </a:ln>
          <a:solidFill>
            <a:srgbClr val="000000"/>
          </a:solidFill>
          <a:latin typeface="Arial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>
            <a:extLst>
              <a:ext uri="{FF2B5EF4-FFF2-40B4-BE49-F238E27FC236}">
                <a16:creationId xmlns:a16="http://schemas.microsoft.com/office/drawing/2014/main" id="{1E4BD14A-B2E3-085F-FC17-1F9F716982E3}"/>
              </a:ext>
            </a:extLst>
          </p:cNvPr>
          <p:cNvSpPr/>
          <p:nvPr/>
        </p:nvSpPr>
        <p:spPr>
          <a:xfrm rot="5400000">
            <a:off x="-3300300" y="9495180"/>
            <a:ext cx="6031080" cy="594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39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Firma Name Organisation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AD8C2E-7C41-A9EB-D7E9-6E23E11ECD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6320" y="1652760"/>
            <a:ext cx="7504200" cy="4109760"/>
          </a:xfrm>
          <a:prstGeom prst="rect">
            <a:avLst/>
          </a:prstGeom>
          <a:noFill/>
          <a:ln>
            <a:noFill/>
          </a:ln>
        </p:spPr>
        <p:txBody>
          <a:bodyPr vert="horz" lIns="92160" tIns="46080" rIns="92160" bIns="46080" anchor="t" anchorCtr="0" compatLnSpc="1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C06AC2A7-D52E-31C3-02CA-187CA04C65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1759" y="147600"/>
            <a:ext cx="7538760" cy="830159"/>
          </a:xfrm>
          <a:prstGeom prst="rect">
            <a:avLst/>
          </a:prstGeom>
          <a:noFill/>
          <a:ln>
            <a:noFill/>
          </a:ln>
        </p:spPr>
        <p:txBody>
          <a:bodyPr vert="horz" lIns="46080" tIns="46080" rIns="46080" bIns="46080" anchor="b" anchorCtr="0" compatLnSpc="1"/>
          <a:lstStyle/>
          <a:p>
            <a:endParaRPr lang="de-DE"/>
          </a:p>
        </p:txBody>
      </p:sp>
      <p:sp>
        <p:nvSpPr>
          <p:cNvPr id="5" name="Freihandform 4">
            <a:extLst>
              <a:ext uri="{FF2B5EF4-FFF2-40B4-BE49-F238E27FC236}">
                <a16:creationId xmlns:a16="http://schemas.microsoft.com/office/drawing/2014/main" id="{D80E77DE-73F6-869F-41B2-89B425991D28}"/>
              </a:ext>
            </a:extLst>
          </p:cNvPr>
          <p:cNvSpPr/>
          <p:nvPr/>
        </p:nvSpPr>
        <p:spPr>
          <a:xfrm>
            <a:off x="838080" y="6508799"/>
            <a:ext cx="7402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E946E6-6EA7-B26D-1112-F19F32EB681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718040" y="6562800"/>
            <a:ext cx="1330200" cy="242640"/>
          </a:xfrm>
          <a:prstGeom prst="rect">
            <a:avLst/>
          </a:prstGeom>
          <a:noFill/>
          <a:ln>
            <a:noFill/>
          </a:ln>
        </p:spPr>
        <p:txBody>
          <a:bodyPr wrap="square" lIns="92160" tIns="0" rIns="92160" bIns="0" anchor="ctr" anchorCtr="0">
            <a:noAutofit/>
          </a:bodyPr>
          <a:lstStyle>
            <a:lvl1pPr marL="457200" marR="0" lvl="1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baseline="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1"/>
            <a:fld id="{FFA6F302-E2B0-8841-9AF8-B63169B62468}" type="slidenum">
              <a:t>‹Nr.›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A291C7D-54CD-6A38-5785-AA38D51E5C0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65200" y="6753240"/>
            <a:ext cx="2355840" cy="208080"/>
          </a:xfrm>
          <a:prstGeom prst="rect">
            <a:avLst/>
          </a:prstGeom>
          <a:noFill/>
          <a:ln>
            <a:noFill/>
          </a:ln>
        </p:spPr>
        <p:txBody>
          <a:bodyPr wrap="square" lIns="92160" tIns="0" rIns="92160" bIns="0" anchor="ctr" anchorCtr="0">
            <a:noAutofit/>
          </a:bodyPr>
          <a:lstStyle>
            <a:lvl1pPr marL="215640" marR="0" lvl="0" indent="-212760" algn="l" rtl="0" hangingPunct="0">
              <a:buNone/>
              <a:tabLst/>
              <a:defRPr lang="de-DE" sz="1400" kern="12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r>
              <a:rPr lang="de-DE"/>
              <a:t>16.11.19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indent="0" algn="ctr" rtl="0" hangingPunct="0">
        <a:lnSpc>
          <a:spcPct val="85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de-DE" sz="3200" b="0" i="0" u="none" strike="noStrike" kern="1200" baseline="0">
          <a:ln>
            <a:noFill/>
          </a:ln>
          <a:solidFill>
            <a:srgbClr val="000000"/>
          </a:solidFill>
          <a:latin typeface="Arial" pitchFamily="18"/>
          <a:ea typeface="Microsoft YaHei" pitchFamily="2"/>
        </a:defRPr>
      </a:lvl1pPr>
    </p:titleStyle>
    <p:bodyStyle>
      <a:lvl1pPr marL="342720" marR="0" indent="-342720" algn="l" rtl="0" hangingPunct="0">
        <a:lnSpc>
          <a:spcPct val="100000"/>
        </a:lnSpc>
        <a:spcBef>
          <a:spcPts val="697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de-DE" sz="2800" b="0" i="0" u="none" strike="noStrike" kern="1200" baseline="0">
          <a:ln>
            <a:noFill/>
          </a:ln>
          <a:solidFill>
            <a:srgbClr val="FFFFFF"/>
          </a:solidFill>
          <a:latin typeface="Arial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>
            <a:extLst>
              <a:ext uri="{FF2B5EF4-FFF2-40B4-BE49-F238E27FC236}">
                <a16:creationId xmlns:a16="http://schemas.microsoft.com/office/drawing/2014/main" id="{4171935C-FE65-BBD6-A641-7B46460557E2}"/>
              </a:ext>
            </a:extLst>
          </p:cNvPr>
          <p:cNvSpPr/>
          <p:nvPr/>
        </p:nvSpPr>
        <p:spPr>
          <a:xfrm>
            <a:off x="1959120" y="712800"/>
            <a:ext cx="47736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6" name="Freihandform 5">
            <a:extLst>
              <a:ext uri="{FF2B5EF4-FFF2-40B4-BE49-F238E27FC236}">
                <a16:creationId xmlns:a16="http://schemas.microsoft.com/office/drawing/2014/main" id="{EF482E9A-2EB0-2EB1-1263-1A6ED042A977}"/>
              </a:ext>
            </a:extLst>
          </p:cNvPr>
          <p:cNvSpPr/>
          <p:nvPr/>
        </p:nvSpPr>
        <p:spPr>
          <a:xfrm>
            <a:off x="684359" y="1073160"/>
            <a:ext cx="720072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7" name="Freihandform 6">
            <a:extLst>
              <a:ext uri="{FF2B5EF4-FFF2-40B4-BE49-F238E27FC236}">
                <a16:creationId xmlns:a16="http://schemas.microsoft.com/office/drawing/2014/main" id="{3728D958-09ED-6A28-CCCD-D286AD656FCF}"/>
              </a:ext>
            </a:extLst>
          </p:cNvPr>
          <p:cNvSpPr/>
          <p:nvPr/>
        </p:nvSpPr>
        <p:spPr>
          <a:xfrm>
            <a:off x="2114801" y="637585"/>
            <a:ext cx="5892680" cy="1202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36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Regionales Talentzentrum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3600" b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Kassel</a:t>
            </a:r>
            <a:endParaRPr lang="de-DE" sz="3600" b="1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0A1821-475F-06CC-B85C-4CF0461D81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21080" t="13109" b="15260"/>
          <a:stretch/>
        </p:blipFill>
        <p:spPr>
          <a:xfrm>
            <a:off x="802889" y="2397512"/>
            <a:ext cx="3783015" cy="31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9084183-8371-4AD9-2D7B-48A9BBE8E6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l="8507" r="7153"/>
          <a:stretch/>
        </p:blipFill>
        <p:spPr>
          <a:xfrm>
            <a:off x="4650065" y="3140794"/>
            <a:ext cx="3557238" cy="2373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>
            <a:extLst>
              <a:ext uri="{FF2B5EF4-FFF2-40B4-BE49-F238E27FC236}">
                <a16:creationId xmlns:a16="http://schemas.microsoft.com/office/drawing/2014/main" id="{292DC3E1-D821-0F79-D204-207A56043C65}"/>
              </a:ext>
            </a:extLst>
          </p:cNvPr>
          <p:cNvSpPr/>
          <p:nvPr/>
        </p:nvSpPr>
        <p:spPr>
          <a:xfrm>
            <a:off x="0" y="6508799"/>
            <a:ext cx="91440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PdL Goethe-Gymnasium Kassel</a:t>
            </a:r>
          </a:p>
        </p:txBody>
      </p:sp>
      <p:sp>
        <p:nvSpPr>
          <p:cNvPr id="4" name="Freihandform 3">
            <a:extLst>
              <a:ext uri="{FF2B5EF4-FFF2-40B4-BE49-F238E27FC236}">
                <a16:creationId xmlns:a16="http://schemas.microsoft.com/office/drawing/2014/main" id="{6E08E599-A70F-06B7-B7BC-422ED9862698}"/>
              </a:ext>
            </a:extLst>
          </p:cNvPr>
          <p:cNvSpPr/>
          <p:nvPr/>
        </p:nvSpPr>
        <p:spPr>
          <a:xfrm>
            <a:off x="323999" y="2876291"/>
            <a:ext cx="8928000" cy="2838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Die </a:t>
            </a:r>
            <a:r>
              <a:rPr lang="de-DE" sz="20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schulübergreifende Talentfördergruppen</a:t>
            </a:r>
            <a: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 sind offen für Schülerinnen und Schüler der Kasseler Schulen und des Umlands.</a:t>
            </a:r>
            <a:b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</a:br>
            <a:endParaRPr lang="de-DE" sz="20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 Die Aufnahme in die TFG erfolgt auf der Grundlage sportartspezifischer Sichtungen.</a:t>
            </a:r>
            <a:b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</a:br>
            <a:endParaRPr lang="de-DE" sz="20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Das sportartspezifische Grundlagentraining orientiert sich an den verbindlichen Rahmentrainingsplänen (RTP) der Landesfachverbände.</a:t>
            </a:r>
            <a:b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</a:br>
            <a:endParaRPr lang="de-DE" sz="20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6" name="Freihandform 5">
            <a:extLst>
              <a:ext uri="{FF2B5EF4-FFF2-40B4-BE49-F238E27FC236}">
                <a16:creationId xmlns:a16="http://schemas.microsoft.com/office/drawing/2014/main" id="{FEB29756-76AF-D9C7-BF01-6C1F683F7BD0}"/>
              </a:ext>
            </a:extLst>
          </p:cNvPr>
          <p:cNvSpPr/>
          <p:nvPr/>
        </p:nvSpPr>
        <p:spPr>
          <a:xfrm>
            <a:off x="636105" y="1733402"/>
            <a:ext cx="7233047" cy="8331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					Talentfördergruppen (TFG) und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				</a:t>
            </a:r>
            <a:r>
              <a:rPr lang="de-DE" sz="24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LG (Leistungsgruppen) am Nachmittag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25047F4-9965-4B00-88F8-3493C9F84408}"/>
              </a:ext>
            </a:extLst>
          </p:cNvPr>
          <p:cNvSpPr txBox="1"/>
          <p:nvPr/>
        </p:nvSpPr>
        <p:spPr>
          <a:xfrm>
            <a:off x="3261733" y="874603"/>
            <a:ext cx="50961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i="0" strike="noStrike" baseline="0" dirty="0">
                <a:ln>
                  <a:noFill/>
                </a:ln>
                <a:latin typeface="Arial" panose="020B0604020202020204" pitchFamily="34" charset="0"/>
                <a:ea typeface="Times New Roman" pitchFamily="18"/>
                <a:cs typeface="Arial" panose="020B0604020202020204" pitchFamily="34" charset="0"/>
              </a:rPr>
              <a:t>… </a:t>
            </a:r>
            <a:r>
              <a:rPr lang="de-DE" sz="2400" b="1" i="0" u="sng" strike="noStrike" baseline="0" dirty="0">
                <a:ln>
                  <a:noFill/>
                </a:ln>
                <a:latin typeface="Arial" panose="020B0604020202020204" pitchFamily="34" charset="0"/>
                <a:ea typeface="Times New Roman" pitchFamily="18"/>
                <a:cs typeface="Arial" panose="020B0604020202020204" pitchFamily="34" charset="0"/>
              </a:rPr>
              <a:t>die Maßnahmen: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>
            <a:extLst>
              <a:ext uri="{FF2B5EF4-FFF2-40B4-BE49-F238E27FC236}">
                <a16:creationId xmlns:a16="http://schemas.microsoft.com/office/drawing/2014/main" id="{FF6C19C1-EEAC-CF1E-77C6-6653C76434C9}"/>
              </a:ext>
            </a:extLst>
          </p:cNvPr>
          <p:cNvSpPr/>
          <p:nvPr/>
        </p:nvSpPr>
        <p:spPr>
          <a:xfrm>
            <a:off x="1159520" y="1981066"/>
            <a:ext cx="1121118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FF"/>
          </a:solidFill>
          <a:ln w="9360">
            <a:solidFill>
              <a:srgbClr val="C0C0C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0" i="0" u="none" strike="noStrike" baseline="0" dirty="0">
                <a:ln>
                  <a:noFill/>
                </a:ln>
                <a:solidFill>
                  <a:srgbClr val="FF3333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Fußball</a:t>
            </a:r>
          </a:p>
        </p:txBody>
      </p:sp>
      <p:sp>
        <p:nvSpPr>
          <p:cNvPr id="6" name="Freihandform 5">
            <a:extLst>
              <a:ext uri="{FF2B5EF4-FFF2-40B4-BE49-F238E27FC236}">
                <a16:creationId xmlns:a16="http://schemas.microsoft.com/office/drawing/2014/main" id="{32C080AB-FD5D-4DA3-6943-8CC5CC2502DF}"/>
              </a:ext>
            </a:extLst>
          </p:cNvPr>
          <p:cNvSpPr/>
          <p:nvPr/>
        </p:nvSpPr>
        <p:spPr>
          <a:xfrm>
            <a:off x="2845575" y="2220078"/>
            <a:ext cx="763647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FF"/>
          </a:solidFill>
          <a:ln w="9360">
            <a:solidFill>
              <a:srgbClr val="C0C0C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0" i="0" u="none" strike="noStrike" baseline="0" dirty="0">
                <a:ln>
                  <a:noFill/>
                </a:ln>
                <a:solidFill>
                  <a:srgbClr val="FF3333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Judo</a:t>
            </a:r>
          </a:p>
        </p:txBody>
      </p:sp>
      <p:sp>
        <p:nvSpPr>
          <p:cNvPr id="7" name="Freihandform 6">
            <a:extLst>
              <a:ext uri="{FF2B5EF4-FFF2-40B4-BE49-F238E27FC236}">
                <a16:creationId xmlns:a16="http://schemas.microsoft.com/office/drawing/2014/main" id="{8175259E-7BC4-FCD7-93F0-D0264A5DFF5B}"/>
              </a:ext>
            </a:extLst>
          </p:cNvPr>
          <p:cNvSpPr/>
          <p:nvPr/>
        </p:nvSpPr>
        <p:spPr>
          <a:xfrm>
            <a:off x="6815699" y="2840789"/>
            <a:ext cx="1308668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FF"/>
          </a:solidFill>
          <a:ln w="9360">
            <a:solidFill>
              <a:srgbClr val="C0C0C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0" i="0" u="none" strike="noStrike" baseline="0" dirty="0">
                <a:ln>
                  <a:noFill/>
                </a:ln>
                <a:solidFill>
                  <a:srgbClr val="FF3333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Handball</a:t>
            </a:r>
          </a:p>
        </p:txBody>
      </p:sp>
      <p:sp>
        <p:nvSpPr>
          <p:cNvPr id="8" name="Freihandform 7">
            <a:extLst>
              <a:ext uri="{FF2B5EF4-FFF2-40B4-BE49-F238E27FC236}">
                <a16:creationId xmlns:a16="http://schemas.microsoft.com/office/drawing/2014/main" id="{122E7FB4-7352-A1DA-F597-02C87832A589}"/>
              </a:ext>
            </a:extLst>
          </p:cNvPr>
          <p:cNvSpPr/>
          <p:nvPr/>
        </p:nvSpPr>
        <p:spPr>
          <a:xfrm>
            <a:off x="5584283" y="1981066"/>
            <a:ext cx="1885750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FF"/>
          </a:solidFill>
          <a:ln w="9360">
            <a:solidFill>
              <a:srgbClr val="C0C0C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0" i="0" u="none" strike="noStrike" baseline="0" dirty="0">
                <a:ln>
                  <a:noFill/>
                </a:ln>
                <a:solidFill>
                  <a:srgbClr val="FF3333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Leichtathletik</a:t>
            </a:r>
          </a:p>
        </p:txBody>
      </p:sp>
      <p:sp>
        <p:nvSpPr>
          <p:cNvPr id="9" name="Freihandform 8">
            <a:extLst>
              <a:ext uri="{FF2B5EF4-FFF2-40B4-BE49-F238E27FC236}">
                <a16:creationId xmlns:a16="http://schemas.microsoft.com/office/drawing/2014/main" id="{12848453-3560-271C-B864-8DA58099B32A}"/>
              </a:ext>
            </a:extLst>
          </p:cNvPr>
          <p:cNvSpPr/>
          <p:nvPr/>
        </p:nvSpPr>
        <p:spPr>
          <a:xfrm>
            <a:off x="3583619" y="5659571"/>
            <a:ext cx="1662119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FF"/>
          </a:solidFill>
          <a:ln w="9360">
            <a:solidFill>
              <a:srgbClr val="C0C0C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0" i="0" u="none" strike="noStrike" baseline="0" dirty="0">
                <a:ln>
                  <a:noFill/>
                </a:ln>
                <a:solidFill>
                  <a:srgbClr val="FF3333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TFG Tennis</a:t>
            </a:r>
          </a:p>
        </p:txBody>
      </p:sp>
      <p:sp>
        <p:nvSpPr>
          <p:cNvPr id="10" name="Freihandform 9">
            <a:extLst>
              <a:ext uri="{FF2B5EF4-FFF2-40B4-BE49-F238E27FC236}">
                <a16:creationId xmlns:a16="http://schemas.microsoft.com/office/drawing/2014/main" id="{C4498C37-9790-0CE8-1876-16734D08F6F3}"/>
              </a:ext>
            </a:extLst>
          </p:cNvPr>
          <p:cNvSpPr/>
          <p:nvPr/>
        </p:nvSpPr>
        <p:spPr>
          <a:xfrm>
            <a:off x="5548803" y="3637469"/>
            <a:ext cx="3240287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FF"/>
          </a:solidFill>
          <a:ln w="9360">
            <a:solidFill>
              <a:srgbClr val="C0C0C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0" i="0" u="none" strike="noStrike" baseline="0" dirty="0">
                <a:ln>
                  <a:noFill/>
                </a:ln>
                <a:solidFill>
                  <a:srgbClr val="FF0033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Gerätturnen (für Jungen)</a:t>
            </a:r>
          </a:p>
        </p:txBody>
      </p:sp>
      <p:sp>
        <p:nvSpPr>
          <p:cNvPr id="11" name="Freihandform 10">
            <a:extLst>
              <a:ext uri="{FF2B5EF4-FFF2-40B4-BE49-F238E27FC236}">
                <a16:creationId xmlns:a16="http://schemas.microsoft.com/office/drawing/2014/main" id="{E0D3A243-65FD-A987-2AAF-9FF8D79D7B51}"/>
              </a:ext>
            </a:extLst>
          </p:cNvPr>
          <p:cNvSpPr/>
          <p:nvPr/>
        </p:nvSpPr>
        <p:spPr>
          <a:xfrm>
            <a:off x="691940" y="4298836"/>
            <a:ext cx="7445478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C0C0"/>
          </a:solidFill>
          <a:ln w="9360">
            <a:solidFill>
              <a:srgbClr val="C0C0C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als Talentfördergruppen (2 TE pro Woche am Nachmittag):</a:t>
            </a:r>
          </a:p>
        </p:txBody>
      </p:sp>
      <p:sp>
        <p:nvSpPr>
          <p:cNvPr id="12" name="Freihandform 11">
            <a:extLst>
              <a:ext uri="{FF2B5EF4-FFF2-40B4-BE49-F238E27FC236}">
                <a16:creationId xmlns:a16="http://schemas.microsoft.com/office/drawing/2014/main" id="{0EF89860-7125-797F-8ABD-1F3DE821349B}"/>
              </a:ext>
            </a:extLst>
          </p:cNvPr>
          <p:cNvSpPr/>
          <p:nvPr/>
        </p:nvSpPr>
        <p:spPr>
          <a:xfrm>
            <a:off x="1720079" y="918778"/>
            <a:ext cx="7223199" cy="8331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C0C0"/>
          </a:solidFill>
          <a:ln w="9360">
            <a:solidFill>
              <a:srgbClr val="C0C0C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TFG Schwerpunktsportarten</a:t>
            </a:r>
            <a:r>
              <a:rPr lang="de-DE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 (Einbindung von Lehrer - Trainern, Vormittags- und Nachmittagstraining):</a:t>
            </a:r>
          </a:p>
        </p:txBody>
      </p:sp>
      <p:sp>
        <p:nvSpPr>
          <p:cNvPr id="13" name="Freihandform 12">
            <a:extLst>
              <a:ext uri="{FF2B5EF4-FFF2-40B4-BE49-F238E27FC236}">
                <a16:creationId xmlns:a16="http://schemas.microsoft.com/office/drawing/2014/main" id="{F7F51162-C842-415D-F750-6EA8AA938343}"/>
              </a:ext>
            </a:extLst>
          </p:cNvPr>
          <p:cNvSpPr/>
          <p:nvPr/>
        </p:nvSpPr>
        <p:spPr>
          <a:xfrm>
            <a:off x="1432528" y="3601786"/>
            <a:ext cx="3589742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FF"/>
          </a:solidFill>
          <a:ln w="9360">
            <a:solidFill>
              <a:srgbClr val="C0C0C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0" i="0" u="none" strike="noStrike" baseline="0" dirty="0">
                <a:ln>
                  <a:noFill/>
                </a:ln>
                <a:solidFill>
                  <a:srgbClr val="FF3333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Gerätturnen</a:t>
            </a:r>
            <a:r>
              <a:rPr lang="de-DE" sz="2400" b="0" i="0" u="none" strike="noStrike" baseline="0" dirty="0">
                <a:ln>
                  <a:noFill/>
                </a:ln>
                <a:solidFill>
                  <a:srgbClr val="FF0033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 (für Mädchen)</a:t>
            </a:r>
          </a:p>
        </p:txBody>
      </p:sp>
      <p:sp>
        <p:nvSpPr>
          <p:cNvPr id="14" name="Freihandform 13">
            <a:extLst>
              <a:ext uri="{FF2B5EF4-FFF2-40B4-BE49-F238E27FC236}">
                <a16:creationId xmlns:a16="http://schemas.microsoft.com/office/drawing/2014/main" id="{531E8590-B0DB-05C7-5A24-02DFE095A9C0}"/>
              </a:ext>
            </a:extLst>
          </p:cNvPr>
          <p:cNvSpPr/>
          <p:nvPr/>
        </p:nvSpPr>
        <p:spPr>
          <a:xfrm>
            <a:off x="3878606" y="2773066"/>
            <a:ext cx="1478587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FF"/>
          </a:solidFill>
          <a:ln w="9360">
            <a:solidFill>
              <a:srgbClr val="C0C0C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0" i="0" u="none" strike="noStrike" baseline="0" dirty="0">
                <a:ln>
                  <a:noFill/>
                </a:ln>
                <a:solidFill>
                  <a:srgbClr val="FF3333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Basketball</a:t>
            </a:r>
          </a:p>
        </p:txBody>
      </p:sp>
      <p:sp>
        <p:nvSpPr>
          <p:cNvPr id="15" name="Freihandform 14">
            <a:extLst>
              <a:ext uri="{FF2B5EF4-FFF2-40B4-BE49-F238E27FC236}">
                <a16:creationId xmlns:a16="http://schemas.microsoft.com/office/drawing/2014/main" id="{7D1734E7-FB3C-C661-91AC-6D0654A80F03}"/>
              </a:ext>
            </a:extLst>
          </p:cNvPr>
          <p:cNvSpPr/>
          <p:nvPr/>
        </p:nvSpPr>
        <p:spPr>
          <a:xfrm>
            <a:off x="5521040" y="5698927"/>
            <a:ext cx="179784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FF"/>
          </a:solidFill>
          <a:ln w="9360">
            <a:solidFill>
              <a:srgbClr val="C0C0C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0" i="0" u="none" strike="noStrike" baseline="0" dirty="0">
                <a:ln>
                  <a:noFill/>
                </a:ln>
                <a:solidFill>
                  <a:srgbClr val="FF3333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TFG Fechten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F2327D6-8F8E-3905-806C-C7C638A1F6D7}"/>
              </a:ext>
            </a:extLst>
          </p:cNvPr>
          <p:cNvSpPr txBox="1"/>
          <p:nvPr/>
        </p:nvSpPr>
        <p:spPr>
          <a:xfrm>
            <a:off x="767856" y="2869016"/>
            <a:ext cx="1438897" cy="460211"/>
          </a:xfrm>
          <a:prstGeom prst="rect">
            <a:avLst/>
          </a:prstGeom>
          <a:solidFill>
            <a:srgbClr val="E3F9F7"/>
          </a:solidFill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0" i="0" u="none" strike="noStrike" baseline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Volleyball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9765A39-3E4A-B91F-5CA5-907696776997}"/>
              </a:ext>
            </a:extLst>
          </p:cNvPr>
          <p:cNvSpPr txBox="1"/>
          <p:nvPr/>
        </p:nvSpPr>
        <p:spPr>
          <a:xfrm>
            <a:off x="158057" y="4988521"/>
            <a:ext cx="2184840" cy="456119"/>
          </a:xfrm>
          <a:prstGeom prst="rect">
            <a:avLst/>
          </a:prstGeom>
          <a:solidFill>
            <a:srgbClr val="E3F9F7"/>
          </a:solidFill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0" i="0" u="none" strike="noStrike" baseline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TFG Badminton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77A50D2-5BC1-8CC3-3EDB-60BF1B93DE27}"/>
              </a:ext>
            </a:extLst>
          </p:cNvPr>
          <p:cNvSpPr txBox="1"/>
          <p:nvPr/>
        </p:nvSpPr>
        <p:spPr>
          <a:xfrm>
            <a:off x="1250477" y="5663171"/>
            <a:ext cx="1712519" cy="456119"/>
          </a:xfrm>
          <a:prstGeom prst="rect">
            <a:avLst/>
          </a:prstGeom>
          <a:solidFill>
            <a:srgbClr val="E3F9F7"/>
          </a:solidFill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0" i="0" u="none" strike="noStrike" baseline="0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TFG Ringen</a:t>
            </a:r>
          </a:p>
        </p:txBody>
      </p:sp>
      <p:sp>
        <p:nvSpPr>
          <p:cNvPr id="19" name="Freihandform 14">
            <a:extLst>
              <a:ext uri="{FF2B5EF4-FFF2-40B4-BE49-F238E27FC236}">
                <a16:creationId xmlns:a16="http://schemas.microsoft.com/office/drawing/2014/main" id="{1E2A9271-0BFD-48E5-BB1B-73412FC0CD73}"/>
              </a:ext>
            </a:extLst>
          </p:cNvPr>
          <p:cNvSpPr/>
          <p:nvPr/>
        </p:nvSpPr>
        <p:spPr>
          <a:xfrm>
            <a:off x="5927960" y="4979203"/>
            <a:ext cx="1746290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FF"/>
          </a:solidFill>
          <a:ln w="9360">
            <a:solidFill>
              <a:srgbClr val="C0C0C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0" i="0" u="none" strike="noStrike" baseline="0" dirty="0">
                <a:ln>
                  <a:noFill/>
                </a:ln>
                <a:solidFill>
                  <a:srgbClr val="FF3333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TFG Rudern</a:t>
            </a:r>
          </a:p>
        </p:txBody>
      </p:sp>
      <p:sp>
        <p:nvSpPr>
          <p:cNvPr id="20" name="Freihandform 14">
            <a:extLst>
              <a:ext uri="{FF2B5EF4-FFF2-40B4-BE49-F238E27FC236}">
                <a16:creationId xmlns:a16="http://schemas.microsoft.com/office/drawing/2014/main" id="{CE79EB87-7AC7-4096-B9C0-A53DFF27EB96}"/>
              </a:ext>
            </a:extLst>
          </p:cNvPr>
          <p:cNvSpPr/>
          <p:nvPr/>
        </p:nvSpPr>
        <p:spPr>
          <a:xfrm>
            <a:off x="2962996" y="4960203"/>
            <a:ext cx="1967118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FF"/>
          </a:solidFill>
          <a:ln w="9360">
            <a:solidFill>
              <a:srgbClr val="C0C0C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0" i="0" u="none" strike="noStrike" baseline="0" dirty="0">
                <a:ln>
                  <a:noFill/>
                </a:ln>
                <a:solidFill>
                  <a:srgbClr val="FF3333"/>
                </a:solidFill>
                <a:latin typeface="Times New Roman" pitchFamily="18"/>
                <a:ea typeface="Microsoft YaHei" pitchFamily="2"/>
                <a:cs typeface="Microsoft YaHei" pitchFamily="2"/>
              </a:rPr>
              <a:t>TFG Triathlon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>
            <a:extLst>
              <a:ext uri="{FF2B5EF4-FFF2-40B4-BE49-F238E27FC236}">
                <a16:creationId xmlns:a16="http://schemas.microsoft.com/office/drawing/2014/main" id="{9A700A40-3628-803E-37A3-D20F899ED0F0}"/>
              </a:ext>
            </a:extLst>
          </p:cNvPr>
          <p:cNvSpPr/>
          <p:nvPr/>
        </p:nvSpPr>
        <p:spPr>
          <a:xfrm>
            <a:off x="0" y="6508799"/>
            <a:ext cx="91440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PdL Goethe-Gymnasium Kassel</a:t>
            </a:r>
          </a:p>
        </p:txBody>
      </p:sp>
      <p:sp>
        <p:nvSpPr>
          <p:cNvPr id="4" name="Freihandform 3">
            <a:extLst>
              <a:ext uri="{FF2B5EF4-FFF2-40B4-BE49-F238E27FC236}">
                <a16:creationId xmlns:a16="http://schemas.microsoft.com/office/drawing/2014/main" id="{B93FDB3F-6421-567A-E3E5-6593D112E9D8}"/>
              </a:ext>
            </a:extLst>
          </p:cNvPr>
          <p:cNvSpPr/>
          <p:nvPr/>
        </p:nvSpPr>
        <p:spPr>
          <a:xfrm>
            <a:off x="295490" y="1897661"/>
            <a:ext cx="3168720" cy="1770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t" anchorCtr="0" compatLnSpc="1">
            <a:noAutofit/>
          </a:bodyPr>
          <a:lstStyle/>
          <a:p>
            <a:pPr marL="342720" marR="0" lvl="0" indent="-33804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de-DE" sz="2000" b="1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Basketball</a:t>
            </a:r>
          </a:p>
          <a:p>
            <a:pPr marL="342720" marR="0" lvl="0" indent="-33804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de-DE" sz="2000" b="0" i="0" u="none" strike="noStrike" baseline="0" dirty="0">
                <a:ln>
                  <a:noFill/>
                </a:ln>
                <a:solidFill>
                  <a:srgbClr val="004586"/>
                </a:solidFill>
                <a:latin typeface="Arial" pitchFamily="18"/>
                <a:ea typeface="Microsoft YaHei" pitchFamily="2"/>
                <a:cs typeface="Microsoft YaHei" pitchFamily="2"/>
              </a:rPr>
              <a:t>David Ripke</a:t>
            </a:r>
          </a:p>
          <a:p>
            <a:pPr marL="342720" marR="0" lvl="0" indent="-33804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de-DE" sz="2400" b="1" i="0" u="none" strike="noStrike" baseline="0" dirty="0">
              <a:ln>
                <a:noFill/>
              </a:ln>
              <a:solidFill>
                <a:srgbClr val="006666"/>
              </a:solidFill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384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de-DE" sz="2400" b="1" i="0" u="none" strike="noStrike" baseline="0" dirty="0">
              <a:ln>
                <a:noFill/>
              </a:ln>
              <a:solidFill>
                <a:srgbClr val="006666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6" name="Freihandform 5">
            <a:extLst>
              <a:ext uri="{FF2B5EF4-FFF2-40B4-BE49-F238E27FC236}">
                <a16:creationId xmlns:a16="http://schemas.microsoft.com/office/drawing/2014/main" id="{C9095E59-C679-9090-A84E-5A4729982265}"/>
              </a:ext>
            </a:extLst>
          </p:cNvPr>
          <p:cNvSpPr/>
          <p:nvPr/>
        </p:nvSpPr>
        <p:spPr>
          <a:xfrm>
            <a:off x="1959120" y="712800"/>
            <a:ext cx="47736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8" name="Freihandform 7">
            <a:extLst>
              <a:ext uri="{FF2B5EF4-FFF2-40B4-BE49-F238E27FC236}">
                <a16:creationId xmlns:a16="http://schemas.microsoft.com/office/drawing/2014/main" id="{AF1CF25E-B04A-0145-10DC-4C8DA5C65C5A}"/>
              </a:ext>
            </a:extLst>
          </p:cNvPr>
          <p:cNvSpPr/>
          <p:nvPr/>
        </p:nvSpPr>
        <p:spPr>
          <a:xfrm>
            <a:off x="2806587" y="1894303"/>
            <a:ext cx="2081160" cy="720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t" anchorCtr="0" compatLnSpc="1">
            <a:noAutofit/>
          </a:bodyPr>
          <a:lstStyle/>
          <a:p>
            <a:pPr marL="342720" marR="0" lvl="0" indent="-33804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de-DE" sz="2000" b="1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Fußball</a:t>
            </a:r>
          </a:p>
          <a:p>
            <a:pPr marL="342720" marR="0" lvl="0" indent="-33804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de-DE" sz="2400" b="0" i="0" u="none" strike="noStrike" baseline="0" dirty="0">
              <a:ln>
                <a:noFill/>
              </a:ln>
              <a:solidFill>
                <a:srgbClr val="004586"/>
              </a:solidFill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3804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de-DE" sz="2400" b="1" i="0" u="none" strike="noStrike" baseline="0" dirty="0">
              <a:ln>
                <a:noFill/>
              </a:ln>
              <a:solidFill>
                <a:srgbClr val="006666"/>
              </a:solidFill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384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de-DE" sz="2400" b="1" i="0" u="none" strike="noStrike" baseline="0" dirty="0">
              <a:ln>
                <a:noFill/>
              </a:ln>
              <a:solidFill>
                <a:srgbClr val="006666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9" name="Freihandform 8">
            <a:extLst>
              <a:ext uri="{FF2B5EF4-FFF2-40B4-BE49-F238E27FC236}">
                <a16:creationId xmlns:a16="http://schemas.microsoft.com/office/drawing/2014/main" id="{B98097E8-3529-43B3-CFF3-7D683BAC47EF}"/>
              </a:ext>
            </a:extLst>
          </p:cNvPr>
          <p:cNvSpPr/>
          <p:nvPr/>
        </p:nvSpPr>
        <p:spPr>
          <a:xfrm>
            <a:off x="295490" y="3971441"/>
            <a:ext cx="2376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t" anchorCtr="0" compatLnSpc="1">
            <a:noAutofit/>
          </a:bodyPr>
          <a:lstStyle/>
          <a:p>
            <a:pPr marL="342720" marR="0" lvl="0" indent="-33804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de-DE" sz="2000" b="1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Leichtathletik</a:t>
            </a:r>
          </a:p>
          <a:p>
            <a:pPr marL="342720" marR="0" lvl="0" indent="-33804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de-DE" sz="2000" b="0" i="0" u="none" strike="noStrike" baseline="0" dirty="0">
                <a:ln>
                  <a:noFill/>
                </a:ln>
                <a:solidFill>
                  <a:srgbClr val="004586"/>
                </a:solidFill>
                <a:latin typeface="Arial" pitchFamily="18"/>
                <a:ea typeface="Microsoft YaHei" pitchFamily="2"/>
                <a:cs typeface="Microsoft YaHei" pitchFamily="2"/>
              </a:rPr>
              <a:t>Michael Hocke</a:t>
            </a:r>
          </a:p>
          <a:p>
            <a:pPr marL="342720" marR="0" lvl="0" indent="-33804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de-DE" sz="2000" b="1" i="0" u="none" strike="noStrike" baseline="0" dirty="0">
              <a:ln>
                <a:noFill/>
              </a:ln>
              <a:solidFill>
                <a:srgbClr val="006666"/>
              </a:solidFill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3804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de-DE" sz="2000" b="1" i="0" u="none" strike="noStrike" baseline="0" dirty="0">
              <a:ln>
                <a:noFill/>
              </a:ln>
              <a:solidFill>
                <a:srgbClr val="006666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0" name="Freihandform 9">
            <a:extLst>
              <a:ext uri="{FF2B5EF4-FFF2-40B4-BE49-F238E27FC236}">
                <a16:creationId xmlns:a16="http://schemas.microsoft.com/office/drawing/2014/main" id="{E7E9DA7A-3E82-B3D9-A60F-96A836D31E5E}"/>
              </a:ext>
            </a:extLst>
          </p:cNvPr>
          <p:cNvSpPr/>
          <p:nvPr/>
        </p:nvSpPr>
        <p:spPr>
          <a:xfrm>
            <a:off x="2160720" y="4819240"/>
            <a:ext cx="2015999" cy="981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t" anchorCtr="0" compatLnSpc="1">
            <a:noAutofit/>
          </a:bodyPr>
          <a:lstStyle/>
          <a:p>
            <a:pPr marL="342720" marR="0" lvl="0" indent="-33804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de-DE" sz="2400" b="1" i="0" u="sng" strike="noStrike" baseline="0">
              <a:ln>
                <a:noFill/>
              </a:ln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3804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de-DE" sz="2400" b="1" i="0" u="none" strike="noStrike" baseline="0">
              <a:ln>
                <a:noFill/>
              </a:ln>
              <a:solidFill>
                <a:srgbClr val="006666"/>
              </a:solidFill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3804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de-DE" sz="2400" b="1" i="0" u="none" strike="noStrike" baseline="0">
              <a:ln>
                <a:noFill/>
              </a:ln>
              <a:solidFill>
                <a:srgbClr val="006666"/>
              </a:solidFill>
              <a:latin typeface="Arial" pitchFamily="18"/>
              <a:ea typeface="Microsoft YaHei" pitchFamily="2"/>
              <a:cs typeface="Microsoft YaHei" pitchFamily="2"/>
            </a:endParaRPr>
          </a:p>
          <a:p>
            <a:pPr marL="341280" marR="0" lvl="0" indent="-3384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de-DE" sz="2400" b="1" i="0" u="none" strike="noStrike" baseline="0">
              <a:ln>
                <a:noFill/>
              </a:ln>
              <a:solidFill>
                <a:srgbClr val="006666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6" name="Freihandform 15">
            <a:extLst>
              <a:ext uri="{FF2B5EF4-FFF2-40B4-BE49-F238E27FC236}">
                <a16:creationId xmlns:a16="http://schemas.microsoft.com/office/drawing/2014/main" id="{6102F16D-8B49-D042-EACA-7F7E5FB3A3BE}"/>
              </a:ext>
            </a:extLst>
          </p:cNvPr>
          <p:cNvSpPr/>
          <p:nvPr/>
        </p:nvSpPr>
        <p:spPr>
          <a:xfrm>
            <a:off x="2726842" y="3973343"/>
            <a:ext cx="4005878" cy="86900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Turnen w. + m.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0" i="0" u="none" strike="noStrike" baseline="0" dirty="0">
                <a:ln>
                  <a:noFill/>
                </a:ln>
                <a:solidFill>
                  <a:srgbClr val="004586"/>
                </a:solidFill>
                <a:latin typeface="Arial" pitchFamily="18"/>
                <a:ea typeface="Microsoft YaHei" pitchFamily="2"/>
                <a:cs typeface="Microsoft YaHei" pitchFamily="2"/>
              </a:rPr>
              <a:t>Maren Lieblein, Michaela Mendra, Florian Heussner</a:t>
            </a:r>
          </a:p>
        </p:txBody>
      </p:sp>
      <p:sp>
        <p:nvSpPr>
          <p:cNvPr id="17" name="Freihandform 16">
            <a:extLst>
              <a:ext uri="{FF2B5EF4-FFF2-40B4-BE49-F238E27FC236}">
                <a16:creationId xmlns:a16="http://schemas.microsoft.com/office/drawing/2014/main" id="{7DB282C3-39BA-4DB9-06C2-A78A21664927}"/>
              </a:ext>
            </a:extLst>
          </p:cNvPr>
          <p:cNvSpPr/>
          <p:nvPr/>
        </p:nvSpPr>
        <p:spPr>
          <a:xfrm>
            <a:off x="6732720" y="1893715"/>
            <a:ext cx="2160000" cy="71851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Judo</a:t>
            </a:r>
            <a: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0" i="0" u="none" strike="noStrike" baseline="0" dirty="0">
                <a:ln>
                  <a:noFill/>
                </a:ln>
                <a:solidFill>
                  <a:srgbClr val="004586"/>
                </a:solidFill>
                <a:latin typeface="Arial" pitchFamily="18"/>
                <a:ea typeface="Microsoft YaHei" pitchFamily="2"/>
                <a:cs typeface="Microsoft YaHei" pitchFamily="2"/>
              </a:rPr>
              <a:t>Ivan </a:t>
            </a:r>
            <a:r>
              <a:rPr lang="de-DE" sz="2000" b="0" i="0" u="none" strike="noStrike" baseline="0" dirty="0" err="1">
                <a:ln>
                  <a:noFill/>
                </a:ln>
                <a:solidFill>
                  <a:srgbClr val="004586"/>
                </a:solidFill>
                <a:latin typeface="Arial" pitchFamily="18"/>
                <a:ea typeface="Microsoft YaHei" pitchFamily="2"/>
                <a:cs typeface="Microsoft YaHei" pitchFamily="2"/>
              </a:rPr>
              <a:t>Aleshin</a:t>
            </a:r>
            <a:endParaRPr lang="de-DE" sz="2000" b="0" i="0" u="none" strike="noStrike" baseline="0" dirty="0">
              <a:ln>
                <a:noFill/>
              </a:ln>
              <a:solidFill>
                <a:srgbClr val="004586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E93B999-B3B0-EE0E-91C6-5AEEAFB0BBEB}"/>
              </a:ext>
            </a:extLst>
          </p:cNvPr>
          <p:cNvSpPr txBox="1"/>
          <p:nvPr/>
        </p:nvSpPr>
        <p:spPr>
          <a:xfrm>
            <a:off x="2806587" y="2222718"/>
            <a:ext cx="3296919" cy="39865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0" i="0" u="none" strike="noStrike" baseline="0" dirty="0">
                <a:ln>
                  <a:noFill/>
                </a:ln>
                <a:solidFill>
                  <a:srgbClr val="004586"/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Daniel Lauer, Erik Morozov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F7861AD-E500-470E-AEFD-1BA87551C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287" y="4955701"/>
            <a:ext cx="1225402" cy="1231499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EBD1405-A4ED-46C4-807E-DDE22F709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472" y="2628489"/>
            <a:ext cx="1219306" cy="1219306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54F4E03-F7F8-4DF3-99C7-BDCFCC66A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17" y="2628489"/>
            <a:ext cx="1231499" cy="1231499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B39D7176-F337-438A-AD91-1DBD8FB8B1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0347" y="4965235"/>
            <a:ext cx="1225402" cy="1231499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4EB39192-59D4-431C-996C-400F3F51D3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0347" y="2598007"/>
            <a:ext cx="1261981" cy="126198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C4983319-58C9-4DC2-85FF-C01CA5CAB9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6719" y="2601054"/>
            <a:ext cx="1249788" cy="1255885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B5E452A-05F6-4965-B535-44D8BBF901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617" y="4724875"/>
            <a:ext cx="1249788" cy="1249788"/>
          </a:xfrm>
          <a:prstGeom prst="rect">
            <a:avLst/>
          </a:prstGeom>
        </p:spPr>
      </p:pic>
      <p:sp>
        <p:nvSpPr>
          <p:cNvPr id="34" name="Freihandform 8">
            <a:extLst>
              <a:ext uri="{FF2B5EF4-FFF2-40B4-BE49-F238E27FC236}">
                <a16:creationId xmlns:a16="http://schemas.microsoft.com/office/drawing/2014/main" id="{72FDB01C-4FA8-4A20-9409-E6C6E19898B4}"/>
              </a:ext>
            </a:extLst>
          </p:cNvPr>
          <p:cNvSpPr/>
          <p:nvPr/>
        </p:nvSpPr>
        <p:spPr>
          <a:xfrm>
            <a:off x="6732720" y="5133393"/>
            <a:ext cx="2376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t" anchorCtr="0" compatLnSpc="1">
            <a:noAutofit/>
          </a:bodyPr>
          <a:lstStyle/>
          <a:p>
            <a:pPr marL="342720" marR="0" lvl="0" indent="-33804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de-DE" sz="2000" b="1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Volleyball</a:t>
            </a:r>
          </a:p>
          <a:p>
            <a:pPr marL="342720" marR="0" lvl="0" indent="-33804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de-DE" sz="2000" b="0" i="0" u="none" strike="noStrike" baseline="0" dirty="0" err="1">
                <a:ln>
                  <a:noFill/>
                </a:ln>
                <a:solidFill>
                  <a:srgbClr val="004586"/>
                </a:solidFill>
                <a:latin typeface="Arial" pitchFamily="18"/>
                <a:ea typeface="Microsoft YaHei" pitchFamily="2"/>
                <a:cs typeface="Microsoft YaHei" pitchFamily="2"/>
              </a:rPr>
              <a:t>n.n.</a:t>
            </a:r>
            <a:endParaRPr lang="de-DE" sz="2000" b="0" i="0" u="none" strike="noStrike" baseline="0" dirty="0">
              <a:ln>
                <a:noFill/>
              </a:ln>
              <a:solidFill>
                <a:srgbClr val="004586"/>
              </a:solidFill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3804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de-DE" sz="2000" b="1" i="0" u="none" strike="noStrike" baseline="0" dirty="0">
              <a:ln>
                <a:noFill/>
              </a:ln>
              <a:solidFill>
                <a:srgbClr val="006666"/>
              </a:solidFill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3804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de-DE" sz="2000" b="1" i="0" u="none" strike="noStrike" baseline="0" dirty="0">
              <a:ln>
                <a:noFill/>
              </a:ln>
              <a:solidFill>
                <a:srgbClr val="006666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5" name="Freihandform 8">
            <a:extLst>
              <a:ext uri="{FF2B5EF4-FFF2-40B4-BE49-F238E27FC236}">
                <a16:creationId xmlns:a16="http://schemas.microsoft.com/office/drawing/2014/main" id="{6D042DCB-E6EA-4169-8B7B-CCDD239CF99E}"/>
              </a:ext>
            </a:extLst>
          </p:cNvPr>
          <p:cNvSpPr/>
          <p:nvPr/>
        </p:nvSpPr>
        <p:spPr>
          <a:xfrm>
            <a:off x="6732720" y="4026733"/>
            <a:ext cx="351114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t" anchorCtr="0" compatLnSpc="1">
            <a:noAutofit/>
          </a:bodyPr>
          <a:lstStyle/>
          <a:p>
            <a:pPr marL="342720" marR="0" lvl="0" indent="-33804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de-DE" sz="2000" b="1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Handball</a:t>
            </a:r>
          </a:p>
          <a:p>
            <a:pPr marL="342720" marR="0" lvl="0" indent="-33804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de-DE" sz="2000" dirty="0">
                <a:solidFill>
                  <a:srgbClr val="004586"/>
                </a:solidFill>
                <a:latin typeface="Arial" pitchFamily="18"/>
                <a:ea typeface="Microsoft YaHei" pitchFamily="2"/>
                <a:cs typeface="Microsoft YaHei" pitchFamily="2"/>
              </a:rPr>
              <a:t>Thomas Damm/</a:t>
            </a:r>
          </a:p>
          <a:p>
            <a:pPr marL="342720" marR="0" lvl="0" indent="-33804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de-DE" sz="2000" dirty="0">
                <a:solidFill>
                  <a:srgbClr val="004586"/>
                </a:solidFill>
                <a:latin typeface="Arial" pitchFamily="18"/>
                <a:ea typeface="Microsoft YaHei" pitchFamily="2"/>
                <a:cs typeface="Microsoft YaHei" pitchFamily="2"/>
              </a:rPr>
              <a:t>Jens Pflüger</a:t>
            </a:r>
            <a:endParaRPr lang="de-DE" sz="2000" b="0" i="0" u="none" strike="noStrike" baseline="0" dirty="0">
              <a:ln>
                <a:noFill/>
              </a:ln>
              <a:solidFill>
                <a:srgbClr val="004586"/>
              </a:solidFill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3804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de-DE" sz="2000" b="1" i="0" u="none" strike="noStrike" baseline="0" dirty="0">
              <a:ln>
                <a:noFill/>
              </a:ln>
              <a:solidFill>
                <a:srgbClr val="006666"/>
              </a:solidFill>
              <a:latin typeface="Arial" pitchFamily="18"/>
              <a:ea typeface="Microsoft YaHei" pitchFamily="2"/>
              <a:cs typeface="Microsoft YaHei" pitchFamily="2"/>
            </a:endParaRPr>
          </a:p>
          <a:p>
            <a:pPr marL="342720" marR="0" lvl="0" indent="-33804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de-DE" sz="2000" b="1" i="0" u="none" strike="noStrike" baseline="0" dirty="0">
              <a:ln>
                <a:noFill/>
              </a:ln>
              <a:solidFill>
                <a:srgbClr val="006666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1829351B-225C-4ECC-98E4-D193A3958A3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221" t="1883" r="31895" b="13453"/>
          <a:stretch/>
        </p:blipFill>
        <p:spPr>
          <a:xfrm>
            <a:off x="5422227" y="4955701"/>
            <a:ext cx="1134190" cy="1261391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3175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9" name="Freihandform 6">
            <a:extLst>
              <a:ext uri="{FF2B5EF4-FFF2-40B4-BE49-F238E27FC236}">
                <a16:creationId xmlns:a16="http://schemas.microsoft.com/office/drawing/2014/main" id="{EAEF85D5-BEDA-4DF7-A5E8-DC51B9F90DFE}"/>
              </a:ext>
            </a:extLst>
          </p:cNvPr>
          <p:cNvSpPr/>
          <p:nvPr/>
        </p:nvSpPr>
        <p:spPr>
          <a:xfrm>
            <a:off x="542388" y="760909"/>
            <a:ext cx="8690718" cy="8331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i="0" u="sng" strike="noStrike" baseline="0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Unterstützendes Personal</a:t>
            </a:r>
            <a:r>
              <a:rPr lang="de-DE" sz="2400" b="1" i="0" u="none" strike="noStrike" baseline="0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:</a:t>
            </a:r>
            <a:r>
              <a:rPr lang="de-DE" sz="2400" b="0" i="0" u="none" strike="noStrike" baseline="0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Le</a:t>
            </a:r>
            <a:r>
              <a:rPr lang="de-DE" sz="2400" b="1" i="0" u="none" strike="noStrike" baseline="0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hrer-Trainer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>
            <a:extLst>
              <a:ext uri="{FF2B5EF4-FFF2-40B4-BE49-F238E27FC236}">
                <a16:creationId xmlns:a16="http://schemas.microsoft.com/office/drawing/2014/main" id="{B99BB520-0538-DD7B-3182-0944B23D03F3}"/>
              </a:ext>
            </a:extLst>
          </p:cNvPr>
          <p:cNvSpPr/>
          <p:nvPr/>
        </p:nvSpPr>
        <p:spPr>
          <a:xfrm>
            <a:off x="0" y="6508799"/>
            <a:ext cx="91440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PdL Goethe-Gymnasium Kassel</a:t>
            </a:r>
          </a:p>
        </p:txBody>
      </p:sp>
      <p:sp>
        <p:nvSpPr>
          <p:cNvPr id="4" name="Freihandform 3">
            <a:extLst>
              <a:ext uri="{FF2B5EF4-FFF2-40B4-BE49-F238E27FC236}">
                <a16:creationId xmlns:a16="http://schemas.microsoft.com/office/drawing/2014/main" id="{7CE36B29-6944-F183-24BA-E9B521B245F8}"/>
              </a:ext>
            </a:extLst>
          </p:cNvPr>
          <p:cNvSpPr/>
          <p:nvPr/>
        </p:nvSpPr>
        <p:spPr>
          <a:xfrm>
            <a:off x="657922" y="1985522"/>
            <a:ext cx="8306798" cy="463158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t" anchorCtr="0" compatLnSpc="1">
            <a:noAutofit/>
          </a:bodyPr>
          <a:lstStyle/>
          <a:p>
            <a:pPr marL="34758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Durchführung qualifizierter sportartspezifischer Trainingsmaßnahmen (auch als Vormittagstraining)</a:t>
            </a:r>
          </a:p>
          <a:p>
            <a:pPr marL="34758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Talentsichtung</a:t>
            </a:r>
          </a:p>
          <a:p>
            <a:pPr marL="34758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Mitwirkung bei der Organisation der schulischen und sozialen Betreuung der im Förderprojekt trainierenden Sportlerinnen und Sportler zur Sicherung des Schulerfolgs</a:t>
            </a:r>
          </a:p>
          <a:p>
            <a:pPr marL="34758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ggf. Mitwirkung bei Tagesbetreuungsangeboten (Mittagstisch, Hausaufgabenbetreuung)</a:t>
            </a:r>
          </a:p>
          <a:p>
            <a:pPr marL="34758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regelmäßige Elterninformationen, Austausch mit Eltern und Trainern</a:t>
            </a:r>
            <a:endParaRPr lang="de-DE" sz="2000" dirty="0"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  <a:p>
            <a:pPr marL="34758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Mitarbeit in der Lehrer- und Trainerfortbildung</a:t>
            </a:r>
          </a:p>
          <a:p>
            <a:pPr marL="341280" marR="0" lvl="0" indent="-3384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de-DE" sz="24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6" name="Freihandform 5">
            <a:extLst>
              <a:ext uri="{FF2B5EF4-FFF2-40B4-BE49-F238E27FC236}">
                <a16:creationId xmlns:a16="http://schemas.microsoft.com/office/drawing/2014/main" id="{2C625D03-DF2C-0425-0266-46AFD3C40B30}"/>
              </a:ext>
            </a:extLst>
          </p:cNvPr>
          <p:cNvSpPr/>
          <p:nvPr/>
        </p:nvSpPr>
        <p:spPr>
          <a:xfrm>
            <a:off x="1959120" y="712800"/>
            <a:ext cx="47736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E53B545-342E-414E-A4CB-41C24A042AD0}"/>
              </a:ext>
            </a:extLst>
          </p:cNvPr>
          <p:cNvSpPr txBox="1"/>
          <p:nvPr/>
        </p:nvSpPr>
        <p:spPr>
          <a:xfrm>
            <a:off x="2131947" y="678610"/>
            <a:ext cx="509610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720" marR="0" lvl="0" indent="-33804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de-DE" sz="2400" b="1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Aufgaben der Lehrer-Trainer</a:t>
            </a:r>
            <a:r>
              <a:rPr lang="de-DE" sz="24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:</a:t>
            </a:r>
            <a:endParaRPr lang="de-DE" sz="2400" b="1" dirty="0">
              <a:solidFill>
                <a:srgbClr val="006666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>
            <a:extLst>
              <a:ext uri="{FF2B5EF4-FFF2-40B4-BE49-F238E27FC236}">
                <a16:creationId xmlns:a16="http://schemas.microsoft.com/office/drawing/2014/main" id="{DF1F9E05-3327-6203-F2F1-9F8BC10DB1B5}"/>
              </a:ext>
            </a:extLst>
          </p:cNvPr>
          <p:cNvSpPr/>
          <p:nvPr/>
        </p:nvSpPr>
        <p:spPr>
          <a:xfrm>
            <a:off x="788120" y="1862253"/>
            <a:ext cx="8129239" cy="3731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b="1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Wesentliche Talentkriterien sind</a:t>
            </a:r>
            <a:r>
              <a:rPr lang="de-DE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: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Sportmotorische Leistungsauffälligkeiten und Dispositionen (Leistung)</a:t>
            </a:r>
            <a:br>
              <a:rPr lang="de-DE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</a:br>
            <a:r>
              <a:rPr lang="de-DE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Besondere Begabungs- oder Leistungsanlagen, die das Können betonen sowie Resultate, die das erreichte (Leistungs-)Ergebnis in den Bereichen sportliche Grundtechniken, konditionelles und koordinatives Fähigkeitsniveau sowie Wettkampfniveau dokumentieren.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Motorische Lernfähigkeit und Entwicklungstempo (Trainierbarkeit)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Psychophysische Belastbarkeit und Persönlichkeitsmerkmale (Persönlichkeit)</a:t>
            </a:r>
            <a:br>
              <a:rPr lang="de-DE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</a:br>
            <a:r>
              <a:rPr lang="de-DE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Bereitschaft, Antriebe und Willenseigenschaften sowie Interessen und Motive, die das Wollen hervorheben.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Anthropometrische Voraussetzungen und Anlagen (Körper)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Soziales Umfeld (Entfaltungsmöglichkeiten)</a:t>
            </a:r>
          </a:p>
        </p:txBody>
      </p:sp>
      <p:sp>
        <p:nvSpPr>
          <p:cNvPr id="3" name="Freihandform 2">
            <a:extLst>
              <a:ext uri="{FF2B5EF4-FFF2-40B4-BE49-F238E27FC236}">
                <a16:creationId xmlns:a16="http://schemas.microsoft.com/office/drawing/2014/main" id="{F035086C-6898-D531-B931-CABCC201147A}"/>
              </a:ext>
            </a:extLst>
          </p:cNvPr>
          <p:cNvSpPr/>
          <p:nvPr/>
        </p:nvSpPr>
        <p:spPr>
          <a:xfrm>
            <a:off x="0" y="6508799"/>
            <a:ext cx="91440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PdL Goethe-Gymnasium Kassel</a:t>
            </a:r>
          </a:p>
        </p:txBody>
      </p:sp>
      <p:sp>
        <p:nvSpPr>
          <p:cNvPr id="8" name="Freihandform 6">
            <a:extLst>
              <a:ext uri="{FF2B5EF4-FFF2-40B4-BE49-F238E27FC236}">
                <a16:creationId xmlns:a16="http://schemas.microsoft.com/office/drawing/2014/main" id="{BDFB58E4-89FE-44A6-AB4D-C75E3868AD99}"/>
              </a:ext>
            </a:extLst>
          </p:cNvPr>
          <p:cNvSpPr/>
          <p:nvPr/>
        </p:nvSpPr>
        <p:spPr>
          <a:xfrm>
            <a:off x="226641" y="613617"/>
            <a:ext cx="8690718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i="0" u="sng" strike="noStrike" baseline="0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Wir unterstützen Talente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 5">
            <a:extLst>
              <a:ext uri="{FF2B5EF4-FFF2-40B4-BE49-F238E27FC236}">
                <a16:creationId xmlns:a16="http://schemas.microsoft.com/office/drawing/2014/main" id="{02FB1833-43E9-C87B-1E5A-68CA9B0A4749}"/>
              </a:ext>
            </a:extLst>
          </p:cNvPr>
          <p:cNvSpPr/>
          <p:nvPr/>
        </p:nvSpPr>
        <p:spPr>
          <a:xfrm>
            <a:off x="684359" y="1073160"/>
            <a:ext cx="720072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2148E9BC-6229-4666-BF33-DF9C3013F6F5}"/>
              </a:ext>
            </a:extLst>
          </p:cNvPr>
          <p:cNvSpPr/>
          <p:nvPr/>
        </p:nvSpPr>
        <p:spPr>
          <a:xfrm>
            <a:off x="3116657" y="673366"/>
            <a:ext cx="1455343" cy="914493"/>
          </a:xfrm>
          <a:custGeom>
            <a:avLst/>
            <a:gdLst/>
            <a:ahLst/>
            <a:cxnLst/>
            <a:rect l="l" t="t" r="r" b="b"/>
            <a:pathLst>
              <a:path w="1455343" h="914493">
                <a:moveTo>
                  <a:pt x="0" y="0"/>
                </a:moveTo>
                <a:lnTo>
                  <a:pt x="1455343" y="0"/>
                </a:lnTo>
                <a:lnTo>
                  <a:pt x="1455343" y="914493"/>
                </a:lnTo>
                <a:lnTo>
                  <a:pt x="0" y="9144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4875" t="-113492" r="-471144" b="-117460"/>
            </a:stretch>
          </a:blipFill>
        </p:spPr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10352A4E-692F-48ED-8599-2081C962F400}"/>
              </a:ext>
            </a:extLst>
          </p:cNvPr>
          <p:cNvSpPr/>
          <p:nvPr/>
        </p:nvSpPr>
        <p:spPr>
          <a:xfrm>
            <a:off x="1137973" y="3650651"/>
            <a:ext cx="694612" cy="994078"/>
          </a:xfrm>
          <a:custGeom>
            <a:avLst/>
            <a:gdLst/>
            <a:ahLst/>
            <a:cxnLst/>
            <a:rect l="l" t="t" r="r" b="b"/>
            <a:pathLst>
              <a:path w="694612" h="994078">
                <a:moveTo>
                  <a:pt x="0" y="0"/>
                </a:moveTo>
                <a:lnTo>
                  <a:pt x="694612" y="0"/>
                </a:lnTo>
                <a:lnTo>
                  <a:pt x="694612" y="994077"/>
                </a:lnTo>
                <a:lnTo>
                  <a:pt x="0" y="9940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1E8C9403-C01B-46B0-A079-F6FD667301FF}"/>
              </a:ext>
            </a:extLst>
          </p:cNvPr>
          <p:cNvSpPr/>
          <p:nvPr/>
        </p:nvSpPr>
        <p:spPr>
          <a:xfrm>
            <a:off x="146016" y="5768482"/>
            <a:ext cx="2020357" cy="181539"/>
          </a:xfrm>
          <a:custGeom>
            <a:avLst/>
            <a:gdLst/>
            <a:ahLst/>
            <a:cxnLst/>
            <a:rect l="l" t="t" r="r" b="b"/>
            <a:pathLst>
              <a:path w="2020357" h="181539">
                <a:moveTo>
                  <a:pt x="0" y="0"/>
                </a:moveTo>
                <a:lnTo>
                  <a:pt x="2020357" y="0"/>
                </a:lnTo>
                <a:lnTo>
                  <a:pt x="2020357" y="181539"/>
                </a:lnTo>
                <a:lnTo>
                  <a:pt x="0" y="1815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0ACC241-DFEE-4235-8F01-7D0C28BFFA5B}"/>
              </a:ext>
            </a:extLst>
          </p:cNvPr>
          <p:cNvSpPr/>
          <p:nvPr/>
        </p:nvSpPr>
        <p:spPr>
          <a:xfrm>
            <a:off x="1137973" y="4809933"/>
            <a:ext cx="1028400" cy="740249"/>
          </a:xfrm>
          <a:custGeom>
            <a:avLst/>
            <a:gdLst/>
            <a:ahLst/>
            <a:cxnLst/>
            <a:rect l="l" t="t" r="r" b="b"/>
            <a:pathLst>
              <a:path w="1028400" h="740249">
                <a:moveTo>
                  <a:pt x="0" y="0"/>
                </a:moveTo>
                <a:lnTo>
                  <a:pt x="1028400" y="0"/>
                </a:lnTo>
                <a:lnTo>
                  <a:pt x="1028400" y="740249"/>
                </a:lnTo>
                <a:lnTo>
                  <a:pt x="0" y="7402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089F976A-AB56-45A4-8DBD-3F82D76F382D}"/>
              </a:ext>
            </a:extLst>
          </p:cNvPr>
          <p:cNvSpPr txBox="1"/>
          <p:nvPr/>
        </p:nvSpPr>
        <p:spPr>
          <a:xfrm>
            <a:off x="5264819" y="616216"/>
            <a:ext cx="3675650" cy="704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400" b="1" dirty="0" err="1">
                <a:solidFill>
                  <a:srgbClr val="12151A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Kontakt</a:t>
            </a:r>
            <a:endParaRPr lang="en-US" sz="2400" b="1" dirty="0">
              <a:solidFill>
                <a:srgbClr val="12151A"/>
              </a:solidFill>
              <a:latin typeface="Arial Nova Bold"/>
              <a:ea typeface="Arial Nova Bold"/>
              <a:cs typeface="Arial Nova Bold"/>
              <a:sym typeface="Arial Nova Bold"/>
            </a:endParaRPr>
          </a:p>
          <a:p>
            <a:pPr algn="l">
              <a:lnSpc>
                <a:spcPts val="187"/>
              </a:lnSpc>
            </a:pPr>
            <a:endParaRPr lang="en-US" sz="2600" b="1" dirty="0">
              <a:solidFill>
                <a:srgbClr val="12151A"/>
              </a:solidFill>
              <a:latin typeface="Arial Nova Bold"/>
              <a:ea typeface="Arial Nova Bold"/>
              <a:cs typeface="Arial Nova Bold"/>
              <a:sym typeface="Arial Nova Bold"/>
            </a:endParaRPr>
          </a:p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199" dirty="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Nehmen</a:t>
            </a:r>
            <a:r>
              <a:rPr lang="en-US" sz="1199" dirty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Sie gerne </a:t>
            </a:r>
            <a:r>
              <a:rPr lang="en-US" sz="1199" dirty="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Kontakt</a:t>
            </a:r>
            <a:r>
              <a:rPr lang="en-US" sz="1199" dirty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mit</a:t>
            </a:r>
            <a:r>
              <a:rPr lang="en-US" sz="1199" dirty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uns</a:t>
            </a:r>
            <a:r>
              <a:rPr lang="en-US" sz="1199" dirty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auf: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A4D8E7ED-33DE-4527-9DD5-1771B3FCA30C}"/>
              </a:ext>
            </a:extLst>
          </p:cNvPr>
          <p:cNvSpPr txBox="1"/>
          <p:nvPr/>
        </p:nvSpPr>
        <p:spPr>
          <a:xfrm>
            <a:off x="5264819" y="1648313"/>
            <a:ext cx="6041231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b="1" dirty="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Maren Lieblein</a:t>
            </a:r>
            <a:r>
              <a:rPr lang="en-US" sz="1399" dirty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(</a:t>
            </a:r>
            <a:r>
              <a:rPr lang="en-US" sz="1399" dirty="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Koordinatorin</a:t>
            </a:r>
            <a:r>
              <a:rPr lang="en-US" sz="1399" dirty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des RTZ):     </a:t>
            </a:r>
            <a:r>
              <a:rPr lang="en-US" sz="1399" dirty="0">
                <a:solidFill>
                  <a:srgbClr val="004AAD"/>
                </a:solidFill>
                <a:latin typeface="Arial Nova"/>
                <a:ea typeface="Arial Nova"/>
                <a:cs typeface="Arial Nova"/>
                <a:sym typeface="Arial Nova"/>
              </a:rPr>
              <a:t>maren.lieblein@kultus.hessen.de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F8CC3566-B443-4B66-957D-A27260A3BCEA}"/>
              </a:ext>
            </a:extLst>
          </p:cNvPr>
          <p:cNvSpPr txBox="1"/>
          <p:nvPr/>
        </p:nvSpPr>
        <p:spPr>
          <a:xfrm>
            <a:off x="5044638" y="2225222"/>
            <a:ext cx="3430289" cy="233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Joachim Bollmann</a:t>
            </a:r>
            <a:r>
              <a:rPr lang="en-US" sz="1400" dirty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(Leiter des  RTZ)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655D3923-CA43-4C2F-98A6-5C7D0437A7CF}"/>
              </a:ext>
            </a:extLst>
          </p:cNvPr>
          <p:cNvSpPr txBox="1"/>
          <p:nvPr/>
        </p:nvSpPr>
        <p:spPr>
          <a:xfrm>
            <a:off x="2204512" y="3962829"/>
            <a:ext cx="4734975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59"/>
              </a:lnSpc>
            </a:pPr>
            <a:r>
              <a:rPr lang="en-US" sz="1399" b="1" dirty="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Partnerschule des Leistungssports (</a:t>
            </a:r>
            <a:r>
              <a:rPr lang="en-US" sz="1399" b="1" dirty="0" err="1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mit</a:t>
            </a:r>
            <a:r>
              <a:rPr lang="en-US" sz="1399" b="1" dirty="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 </a:t>
            </a:r>
            <a:r>
              <a:rPr lang="en-US" sz="1399" b="1" dirty="0" err="1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Sportklasse</a:t>
            </a:r>
            <a:r>
              <a:rPr lang="en-US" sz="1399" b="1" dirty="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) </a:t>
            </a:r>
          </a:p>
          <a:p>
            <a:pPr algn="just">
              <a:lnSpc>
                <a:spcPts val="1959"/>
              </a:lnSpc>
              <a:spcBef>
                <a:spcPct val="0"/>
              </a:spcBef>
            </a:pPr>
            <a:r>
              <a:rPr lang="en-US" sz="1399" b="1" dirty="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Goethe-Gymnasium Kassel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9FCB3090-4EDB-4F5A-A0FF-CBD6A078A2AA}"/>
              </a:ext>
            </a:extLst>
          </p:cNvPr>
          <p:cNvSpPr txBox="1"/>
          <p:nvPr/>
        </p:nvSpPr>
        <p:spPr>
          <a:xfrm>
            <a:off x="684359" y="3205777"/>
            <a:ext cx="6641992" cy="298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19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Partnerschulen</a:t>
            </a:r>
            <a:r>
              <a:rPr lang="en-US" sz="2000" b="1" dirty="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mit</a:t>
            </a:r>
            <a:r>
              <a:rPr lang="en-US" sz="2000" b="1" dirty="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sportlichem</a:t>
            </a:r>
            <a:r>
              <a:rPr lang="en-US" sz="2000" b="1" dirty="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Schwerpunkt</a:t>
            </a:r>
            <a:r>
              <a:rPr lang="en-US" sz="2000" b="1" dirty="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 im RTZ: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46BD6558-6AAC-43E9-93AD-580E02FF4FC6}"/>
              </a:ext>
            </a:extLst>
          </p:cNvPr>
          <p:cNvSpPr txBox="1"/>
          <p:nvPr/>
        </p:nvSpPr>
        <p:spPr>
          <a:xfrm>
            <a:off x="4762272" y="4257984"/>
            <a:ext cx="1582772" cy="211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dirty="0">
                <a:solidFill>
                  <a:srgbClr val="004AAD"/>
                </a:solidFill>
                <a:latin typeface="Arial Nova"/>
                <a:ea typeface="Arial Nova"/>
                <a:cs typeface="Arial Nova"/>
                <a:sym typeface="Arial Nova"/>
              </a:rPr>
              <a:t>www.dasgoethe.de</a:t>
            </a: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E5011EE3-79E2-4DDE-9887-E34FC45BE667}"/>
              </a:ext>
            </a:extLst>
          </p:cNvPr>
          <p:cNvSpPr txBox="1"/>
          <p:nvPr/>
        </p:nvSpPr>
        <p:spPr>
          <a:xfrm>
            <a:off x="2204512" y="4937907"/>
            <a:ext cx="2236440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dirty="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Profilschule</a:t>
            </a:r>
            <a:r>
              <a:rPr lang="en-US" sz="1400" dirty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für </a:t>
            </a:r>
            <a:r>
              <a:rPr lang="en-US" sz="1400" dirty="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Sporttalente</a:t>
            </a:r>
            <a:r>
              <a:rPr lang="en-US" sz="1400" dirty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</a:t>
            </a:r>
          </a:p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 b="1" dirty="0" err="1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Ahnatal</a:t>
            </a:r>
            <a:r>
              <a:rPr lang="en-US" sz="1400" b="1" dirty="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-Schule </a:t>
            </a:r>
            <a:r>
              <a:rPr lang="en-US" sz="1400" b="1" dirty="0" err="1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Vellmar</a:t>
            </a:r>
            <a:endParaRPr lang="en-US" sz="1400" b="1" dirty="0">
              <a:solidFill>
                <a:srgbClr val="000000"/>
              </a:solidFill>
              <a:latin typeface="Arial Nova Bold"/>
              <a:ea typeface="Arial Nova Bold"/>
              <a:cs typeface="Arial Nova Bold"/>
              <a:sym typeface="Arial Nova Bold"/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EB65FD72-4E96-43BF-A6CC-749211C960A4}"/>
              </a:ext>
            </a:extLst>
          </p:cNvPr>
          <p:cNvSpPr txBox="1"/>
          <p:nvPr/>
        </p:nvSpPr>
        <p:spPr>
          <a:xfrm>
            <a:off x="2229028" y="5633237"/>
            <a:ext cx="2815609" cy="488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 dirty="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Profilschule</a:t>
            </a:r>
            <a:r>
              <a:rPr lang="en-US" sz="1400" dirty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für </a:t>
            </a:r>
            <a:r>
              <a:rPr lang="en-US" sz="1400" dirty="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Sporttalente</a:t>
            </a:r>
            <a:r>
              <a:rPr lang="en-US" sz="1400" dirty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</a:t>
            </a:r>
          </a:p>
          <a:p>
            <a:pPr algn="just">
              <a:lnSpc>
                <a:spcPts val="196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Erich </a:t>
            </a:r>
            <a:r>
              <a:rPr lang="en-US" sz="1400" b="1" dirty="0" err="1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Kästner</a:t>
            </a:r>
            <a:r>
              <a:rPr lang="en-US" sz="1400" b="1" dirty="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 Schule </a:t>
            </a:r>
            <a:r>
              <a:rPr lang="en-US" sz="1400" b="1" dirty="0" err="1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Baunatal</a:t>
            </a:r>
            <a:endParaRPr lang="en-US" sz="1400" b="1" dirty="0">
              <a:solidFill>
                <a:srgbClr val="000000"/>
              </a:solidFill>
              <a:latin typeface="Arial Nova Bold"/>
              <a:ea typeface="Arial Nova Bold"/>
              <a:cs typeface="Arial Nova Bold"/>
              <a:sym typeface="Arial Nova Bold"/>
            </a:endParaRP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06DBF5FA-570C-4D11-83EB-BCB112B968DC}"/>
              </a:ext>
            </a:extLst>
          </p:cNvPr>
          <p:cNvSpPr txBox="1"/>
          <p:nvPr/>
        </p:nvSpPr>
        <p:spPr>
          <a:xfrm>
            <a:off x="4479091" y="4946378"/>
            <a:ext cx="2213074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dirty="0">
                <a:solidFill>
                  <a:srgbClr val="004AAD"/>
                </a:solidFill>
                <a:latin typeface="Arial Nova"/>
                <a:ea typeface="Arial Nova"/>
                <a:cs typeface="Arial Nova"/>
                <a:sym typeface="Arial Nova"/>
              </a:rPr>
              <a:t>www.ahnatalschule-vellmar.de</a:t>
            </a: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EFCB1220-74A5-4FCD-A33D-EB192E2F92A6}"/>
              </a:ext>
            </a:extLst>
          </p:cNvPr>
          <p:cNvSpPr txBox="1"/>
          <p:nvPr/>
        </p:nvSpPr>
        <p:spPr>
          <a:xfrm>
            <a:off x="4856126" y="5760554"/>
            <a:ext cx="1668741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004AAD"/>
                </a:solidFill>
                <a:latin typeface="Arial Nova"/>
                <a:ea typeface="Arial Nova"/>
                <a:cs typeface="Arial Nova"/>
                <a:sym typeface="Arial Nova"/>
              </a:rPr>
              <a:t>www.eks-baunatal.de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CD264-A699-8F06-50D9-228C32228F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0712" y="436667"/>
            <a:ext cx="7538760" cy="920520"/>
          </a:xfrm>
        </p:spPr>
        <p:txBody>
          <a:bodyPr/>
          <a:lstStyle/>
          <a:p>
            <a:pPr lvl="0"/>
            <a:r>
              <a:rPr lang="de-DE" dirty="0"/>
              <a:t>„Talentsuche-Talentförderung“</a:t>
            </a:r>
            <a:br>
              <a:rPr lang="de-DE" dirty="0"/>
            </a:br>
            <a:r>
              <a:rPr lang="de-DE" dirty="0"/>
              <a:t>Das Landesprogramm in Hessen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808FD7-3B3E-FEFD-DA42-10C84B5D225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0020" t="12411"/>
          <a:stretch>
            <a:fillRect/>
          </a:stretch>
        </p:blipFill>
        <p:spPr>
          <a:xfrm>
            <a:off x="1539756" y="1694984"/>
            <a:ext cx="6520650" cy="42660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9EE56712-A5CF-4B65-ADB6-E9870D270ED5}"/>
              </a:ext>
            </a:extLst>
          </p:cNvPr>
          <p:cNvSpPr/>
          <p:nvPr/>
        </p:nvSpPr>
        <p:spPr>
          <a:xfrm>
            <a:off x="4286297" y="1694984"/>
            <a:ext cx="2532993" cy="10885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FF0000"/>
                </a:solidFill>
              </a:ln>
              <a:noFill/>
            </a:endParaRPr>
          </a:p>
        </p:txBody>
      </p:sp>
    </p:spTree>
  </p:cSld>
  <p:clrMapOvr>
    <a:masterClrMapping/>
  </p:clrMapOvr>
  <p:transition spd="slow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241CF01-1E73-814A-E8E8-CB6AF6D916A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2234" y="292291"/>
            <a:ext cx="8327766" cy="52940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B149262-FF94-B812-B95C-21E03F60B6B6}"/>
              </a:ext>
            </a:extLst>
          </p:cNvPr>
          <p:cNvSpPr txBox="1"/>
          <p:nvPr/>
        </p:nvSpPr>
        <p:spPr>
          <a:xfrm>
            <a:off x="5767317" y="2097219"/>
            <a:ext cx="3398985" cy="5525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500" b="1" i="0" u="none" strike="noStrike" baseline="0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Goethe-Gymnasium Kassel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500" b="1" i="0" u="none" strike="noStrike" baseline="0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Partnerschule des Leistungssports</a:t>
            </a:r>
          </a:p>
        </p:txBody>
      </p:sp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>
            <a:extLst>
              <a:ext uri="{FF2B5EF4-FFF2-40B4-BE49-F238E27FC236}">
                <a16:creationId xmlns:a16="http://schemas.microsoft.com/office/drawing/2014/main" id="{DE5F50F1-8945-29F8-5424-9A1F26FA6E6D}"/>
              </a:ext>
            </a:extLst>
          </p:cNvPr>
          <p:cNvSpPr/>
          <p:nvPr/>
        </p:nvSpPr>
        <p:spPr>
          <a:xfrm>
            <a:off x="0" y="6508799"/>
            <a:ext cx="91440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PdL Goethe-Gymnasium Kassel</a:t>
            </a:r>
          </a:p>
        </p:txBody>
      </p:sp>
      <p:sp>
        <p:nvSpPr>
          <p:cNvPr id="4" name="Freihandform 3">
            <a:extLst>
              <a:ext uri="{FF2B5EF4-FFF2-40B4-BE49-F238E27FC236}">
                <a16:creationId xmlns:a16="http://schemas.microsoft.com/office/drawing/2014/main" id="{88516382-0B37-1056-8BC8-3F72BCCECA36}"/>
              </a:ext>
            </a:extLst>
          </p:cNvPr>
          <p:cNvSpPr/>
          <p:nvPr/>
        </p:nvSpPr>
        <p:spPr>
          <a:xfrm>
            <a:off x="468770" y="1811541"/>
            <a:ext cx="8206460" cy="42477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t" anchorCtr="0" compatLnSpc="1">
            <a:noAutofit/>
          </a:bodyPr>
          <a:lstStyle/>
          <a:p>
            <a:pPr lvl="0" hangingPunct="0">
              <a:spcBef>
                <a:spcPts val="598"/>
              </a:spcBef>
              <a:buClr>
                <a:srgbClr val="FFCC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dirty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               Das </a:t>
            </a:r>
            <a:r>
              <a:rPr lang="de-DE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RTZ Kassel </a:t>
            </a:r>
            <a:r>
              <a:rPr lang="de-DE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ist eines der zwei größten </a:t>
            </a:r>
            <a:r>
              <a:rPr lang="de-DE" dirty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RTZ in Hessen!</a:t>
            </a:r>
          </a:p>
          <a:p>
            <a:pPr lvl="0" hangingPunct="0">
              <a:spcBef>
                <a:spcPts val="598"/>
              </a:spcBef>
              <a:buClr>
                <a:srgbClr val="FFCC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dirty="0"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  <a:p>
            <a:pPr lvl="0" hangingPunct="0">
              <a:spcBef>
                <a:spcPts val="598"/>
              </a:spcBef>
              <a:buClr>
                <a:srgbClr val="FFCC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dirty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Die </a:t>
            </a:r>
            <a:r>
              <a:rPr lang="de-DE" b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Partnerschule des Leistungssports (PdL) </a:t>
            </a:r>
            <a:r>
              <a:rPr lang="de-DE" dirty="0">
                <a:solidFill>
                  <a:srgbClr val="FF0000"/>
                </a:solidFill>
                <a:latin typeface="Arial" pitchFamily="18"/>
                <a:ea typeface="Microsoft YaHei" pitchFamily="2"/>
                <a:cs typeface="Microsoft YaHei" pitchFamily="2"/>
              </a:rPr>
              <a:t>Goethe-Gymnasium Kassel</a:t>
            </a:r>
            <a:r>
              <a:rPr lang="de-DE" dirty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, zählt zu den Schulen in Hessen mit den meisten Lehrer-Trainerstellen (7) und bietet mit 2 Sportklassen eine große Summe an Sportförderplätzen.</a:t>
            </a:r>
            <a:endParaRPr lang="de-DE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FCC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FCC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Zudem gibt es im Landkreis zwei </a:t>
            </a:r>
            <a:r>
              <a:rPr lang="de-DE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Profilschulen für Sporttalente (</a:t>
            </a:r>
            <a:r>
              <a:rPr lang="de-DE" b="1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PfS</a:t>
            </a:r>
            <a:r>
              <a:rPr lang="de-DE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) </a:t>
            </a:r>
            <a:r>
              <a:rPr lang="de-DE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mit ausgewählten Schwerpunktsportarten (auch hier wird teilweise ein Training im Vormittag angeboten):</a:t>
            </a:r>
          </a:p>
          <a:p>
            <a:pPr marR="0" lvl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FCC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dirty="0">
                <a:solidFill>
                  <a:srgbClr val="FF0000"/>
                </a:solidFill>
                <a:latin typeface="Arial" pitchFamily="18"/>
                <a:ea typeface="Microsoft YaHei" pitchFamily="2"/>
                <a:cs typeface="Microsoft YaHei" pitchFamily="2"/>
              </a:rPr>
              <a:t>EKS Baunatal</a:t>
            </a:r>
            <a:r>
              <a:rPr lang="de-DE" dirty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: Handball, Fußball (überwiegend weiblich), Leichtathletik, Volleyball</a:t>
            </a:r>
          </a:p>
          <a:p>
            <a:pPr marR="0" lvl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FCC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b="0" i="0" u="none" strike="noStrike" baseline="0" dirty="0" err="1">
                <a:ln>
                  <a:noFill/>
                </a:ln>
                <a:solidFill>
                  <a:srgbClr val="FF0000"/>
                </a:solidFill>
                <a:latin typeface="Arial" pitchFamily="18"/>
                <a:ea typeface="Microsoft YaHei" pitchFamily="2"/>
                <a:cs typeface="Microsoft YaHei" pitchFamily="2"/>
              </a:rPr>
              <a:t>Ahnatalschule</a:t>
            </a:r>
            <a:r>
              <a:rPr lang="de-DE" b="0" i="0" u="none" strike="noStrike" baseline="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Microsoft YaHei" pitchFamily="2"/>
                <a:cs typeface="Microsoft YaHei" pitchFamily="2"/>
              </a:rPr>
              <a:t> Vellmar</a:t>
            </a:r>
            <a:r>
              <a:rPr lang="de-DE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: Volleyball, Judo, Badminton</a:t>
            </a:r>
          </a:p>
        </p:txBody>
      </p:sp>
      <p:sp>
        <p:nvSpPr>
          <p:cNvPr id="6" name="Freihandform 5">
            <a:extLst>
              <a:ext uri="{FF2B5EF4-FFF2-40B4-BE49-F238E27FC236}">
                <a16:creationId xmlns:a16="http://schemas.microsoft.com/office/drawing/2014/main" id="{887DD2D7-45B6-A926-0EA5-0F58CD25B982}"/>
              </a:ext>
            </a:extLst>
          </p:cNvPr>
          <p:cNvSpPr/>
          <p:nvPr/>
        </p:nvSpPr>
        <p:spPr>
          <a:xfrm>
            <a:off x="1959120" y="712800"/>
            <a:ext cx="47736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400" b="0" i="0" u="none" strike="noStrike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7" name="Freihandform 6">
            <a:extLst>
              <a:ext uri="{FF2B5EF4-FFF2-40B4-BE49-F238E27FC236}">
                <a16:creationId xmlns:a16="http://schemas.microsoft.com/office/drawing/2014/main" id="{29FD709B-BA64-B687-9EA0-C24AC2FD6EC0}"/>
              </a:ext>
            </a:extLst>
          </p:cNvPr>
          <p:cNvSpPr/>
          <p:nvPr/>
        </p:nvSpPr>
        <p:spPr>
          <a:xfrm>
            <a:off x="2656045" y="1037126"/>
            <a:ext cx="3379749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i="0" strike="noStrike" baseline="0" dirty="0">
                <a:ln>
                  <a:noFill/>
                </a:ln>
                <a:latin typeface="Arial" panose="020B0604020202020204" pitchFamily="34" charset="0"/>
                <a:ea typeface="Times New Roman" pitchFamily="18"/>
                <a:cs typeface="Arial" panose="020B0604020202020204" pitchFamily="34" charset="0"/>
              </a:rPr>
              <a:t>… </a:t>
            </a:r>
            <a:r>
              <a:rPr lang="de-DE" sz="2400" b="1" i="0" u="sng" strike="noStrike" baseline="0" dirty="0">
                <a:ln>
                  <a:noFill/>
                </a:ln>
                <a:latin typeface="Arial" panose="020B0604020202020204" pitchFamily="34" charset="0"/>
                <a:ea typeface="Times New Roman" pitchFamily="18"/>
                <a:cs typeface="Arial" panose="020B0604020202020204" pitchFamily="34" charset="0"/>
              </a:rPr>
              <a:t>der formale Status: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0E41E9A-4596-4360-8CC5-7D72235AA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095" y="0"/>
            <a:ext cx="1295905" cy="126600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4D24812-20D5-4B5A-9A1B-FAB6BADEDEB2}"/>
              </a:ext>
            </a:extLst>
          </p:cNvPr>
          <p:cNvSpPr txBox="1"/>
          <p:nvPr/>
        </p:nvSpPr>
        <p:spPr>
          <a:xfrm>
            <a:off x="1439237" y="3585262"/>
            <a:ext cx="461587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Talentfördergruppen</a:t>
            </a:r>
            <a:r>
              <a:rPr lang="de-DE" sz="2400" dirty="0">
                <a:latin typeface="+mj-lt"/>
              </a:rPr>
              <a:t> ab Klasse 4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6B74B3E-C061-4F17-99D3-A6275FEA4410}"/>
              </a:ext>
            </a:extLst>
          </p:cNvPr>
          <p:cNvSpPr txBox="1"/>
          <p:nvPr/>
        </p:nvSpPr>
        <p:spPr>
          <a:xfrm>
            <a:off x="610441" y="5118021"/>
            <a:ext cx="461587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Talentaufbaugruppen</a:t>
            </a:r>
            <a:r>
              <a:rPr lang="de-DE" sz="2400" dirty="0">
                <a:latin typeface="+mj-lt"/>
              </a:rPr>
              <a:t> ab Klasse 2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D625BC9-743B-4558-8202-A1FE15B2112F}"/>
              </a:ext>
            </a:extLst>
          </p:cNvPr>
          <p:cNvSpPr txBox="1"/>
          <p:nvPr/>
        </p:nvSpPr>
        <p:spPr>
          <a:xfrm>
            <a:off x="2070158" y="2035605"/>
            <a:ext cx="618174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Sportklasse an der PdL/</a:t>
            </a:r>
            <a:r>
              <a:rPr lang="de-DE" sz="24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PfS</a:t>
            </a:r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mit Vormittagstraining</a:t>
            </a:r>
          </a:p>
        </p:txBody>
      </p:sp>
      <p:sp>
        <p:nvSpPr>
          <p:cNvPr id="5" name="Pfeil: nach oben 4">
            <a:extLst>
              <a:ext uri="{FF2B5EF4-FFF2-40B4-BE49-F238E27FC236}">
                <a16:creationId xmlns:a16="http://schemas.microsoft.com/office/drawing/2014/main" id="{389DD5BA-91B3-4E06-81A7-D93D966D614D}"/>
              </a:ext>
            </a:extLst>
          </p:cNvPr>
          <p:cNvSpPr/>
          <p:nvPr/>
        </p:nvSpPr>
        <p:spPr>
          <a:xfrm>
            <a:off x="3105450" y="4424980"/>
            <a:ext cx="397100" cy="516552"/>
          </a:xfrm>
          <a:prstGeom prst="upArrow">
            <a:avLst>
              <a:gd name="adj1" fmla="val 50000"/>
              <a:gd name="adj2" fmla="val 47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6" name="Pfeil: nach oben 5">
            <a:extLst>
              <a:ext uri="{FF2B5EF4-FFF2-40B4-BE49-F238E27FC236}">
                <a16:creationId xmlns:a16="http://schemas.microsoft.com/office/drawing/2014/main" id="{B9995EC4-2853-416E-9956-839073078A0F}"/>
              </a:ext>
            </a:extLst>
          </p:cNvPr>
          <p:cNvSpPr/>
          <p:nvPr/>
        </p:nvSpPr>
        <p:spPr>
          <a:xfrm>
            <a:off x="4386842" y="2883772"/>
            <a:ext cx="397100" cy="516552"/>
          </a:xfrm>
          <a:prstGeom prst="upArrow">
            <a:avLst>
              <a:gd name="adj1" fmla="val 50000"/>
              <a:gd name="adj2" fmla="val 47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7" name="Freihandform 6">
            <a:extLst>
              <a:ext uri="{FF2B5EF4-FFF2-40B4-BE49-F238E27FC236}">
                <a16:creationId xmlns:a16="http://schemas.microsoft.com/office/drawing/2014/main" id="{005A0458-18C0-4378-9837-66F8B35305DF}"/>
              </a:ext>
            </a:extLst>
          </p:cNvPr>
          <p:cNvSpPr/>
          <p:nvPr/>
        </p:nvSpPr>
        <p:spPr>
          <a:xfrm>
            <a:off x="1788772" y="1036212"/>
            <a:ext cx="6744516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i="0" strike="noStrike" baseline="0" dirty="0">
                <a:ln>
                  <a:noFill/>
                </a:ln>
                <a:latin typeface="Arial" panose="020B0604020202020204" pitchFamily="34" charset="0"/>
                <a:ea typeface="Times New Roman" pitchFamily="18"/>
                <a:cs typeface="Arial" panose="020B0604020202020204" pitchFamily="34" charset="0"/>
              </a:rPr>
              <a:t>… </a:t>
            </a:r>
            <a:r>
              <a:rPr lang="de-DE" sz="2400" b="1" i="0" u="sng" strike="noStrike" baseline="0" dirty="0">
                <a:ln>
                  <a:noFill/>
                </a:ln>
                <a:latin typeface="Arial" panose="020B0604020202020204" pitchFamily="34" charset="0"/>
                <a:ea typeface="Times New Roman" pitchFamily="18"/>
                <a:cs typeface="Arial" panose="020B0604020202020204" pitchFamily="34" charset="0"/>
              </a:rPr>
              <a:t>der </a:t>
            </a:r>
            <a:r>
              <a:rPr lang="de-DE" sz="2400" b="1" u="sng" dirty="0">
                <a:latin typeface="Arial" panose="020B0604020202020204" pitchFamily="34" charset="0"/>
                <a:ea typeface="Times New Roman" pitchFamily="18"/>
                <a:cs typeface="Arial" panose="020B0604020202020204" pitchFamily="34" charset="0"/>
              </a:rPr>
              <a:t>Weg der Talentsuche-Talentförderung</a:t>
            </a:r>
            <a:r>
              <a:rPr lang="de-DE" sz="2400" b="1" i="0" u="sng" strike="noStrike" baseline="0" dirty="0">
                <a:ln>
                  <a:noFill/>
                </a:ln>
                <a:latin typeface="Arial" panose="020B0604020202020204" pitchFamily="34" charset="0"/>
                <a:ea typeface="Times New Roman" pitchFamily="18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61489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>
            <a:extLst>
              <a:ext uri="{FF2B5EF4-FFF2-40B4-BE49-F238E27FC236}">
                <a16:creationId xmlns:a16="http://schemas.microsoft.com/office/drawing/2014/main" id="{000AC5C0-109F-2780-4BD9-D9508FB778CF}"/>
              </a:ext>
            </a:extLst>
          </p:cNvPr>
          <p:cNvSpPr/>
          <p:nvPr/>
        </p:nvSpPr>
        <p:spPr>
          <a:xfrm>
            <a:off x="535239" y="1464788"/>
            <a:ext cx="8073521" cy="416162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t" anchorCtr="0" compatLnSpc="1">
            <a:noAutofit/>
          </a:bodyPr>
          <a:lstStyle/>
          <a:p>
            <a:pPr marL="1261980" lvl="2" indent="-342900" hangingPunct="0">
              <a:spcBef>
                <a:spcPts val="598"/>
              </a:spcBef>
              <a:buFont typeface="Wingdings" panose="05000000000000000000" pitchFamily="2" charset="2"/>
              <a:buChar char="Ø"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de-DE" sz="2000" b="1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Sichtung</a:t>
            </a:r>
            <a:r>
              <a:rPr lang="de-DE" sz="2000" b="1" u="sng" dirty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:</a:t>
            </a:r>
            <a:r>
              <a:rPr lang="de-DE" sz="200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Talentaufbau- und </a:t>
            </a:r>
            <a:r>
              <a:rPr lang="de-DE" sz="20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f</a:t>
            </a:r>
            <a:r>
              <a:rPr lang="de-DE" sz="2000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ördergruppen</a:t>
            </a:r>
            <a:endParaRPr lang="de-DE" sz="2000" dirty="0"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  <a:p>
            <a:pPr marL="1833480" lvl="4" hangingPunct="0">
              <a:spcBef>
                <a:spcPts val="598"/>
              </a:spcBef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de-DE" sz="2000" b="1" u="sng" dirty="0"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  <a:p>
            <a:pPr marL="347580" marR="0" lvl="0" indent="-342900" algn="l" rtl="0" hangingPunct="0">
              <a:spcBef>
                <a:spcPts val="598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de-DE" sz="2000" b="1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Doppelqualifizierung</a:t>
            </a:r>
            <a:br>
              <a:rPr lang="de-DE" sz="2000" b="1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</a:br>
            <a:br>
              <a:rPr lang="de-DE" sz="2000" b="1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</a:br>
            <a: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- optimaler Schulabschluss und </a:t>
            </a:r>
            <a:b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</a:br>
            <a: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- optimale Leistungsentwicklung im Sport</a:t>
            </a:r>
          </a:p>
          <a:p>
            <a:pPr marL="4680" hangingPunct="0">
              <a:spcBef>
                <a:spcPts val="598"/>
              </a:spcBef>
              <a:buClr>
                <a:srgbClr val="FFC000"/>
              </a:buClr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de-DE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Der Profilbereich verbindet das schulische Lernen mit dem sportlichen Training im Sinne des ganzheitlichen Erziehungsauftrags von Schule.</a:t>
            </a:r>
          </a:p>
          <a:p>
            <a:pPr marL="4680" hangingPunct="0">
              <a:spcBef>
                <a:spcPts val="598"/>
              </a:spcBef>
              <a:buClr>
                <a:srgbClr val="FFC000"/>
              </a:buClr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de-DE" sz="20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  <a:p>
            <a:pPr marL="4680" hangingPunct="0">
              <a:spcBef>
                <a:spcPts val="598"/>
              </a:spcBef>
              <a:buClr>
                <a:srgbClr val="FFC000"/>
              </a:buClr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de-DE" sz="20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Wichtiger Bestandteil des Programms für leistungssportlich trainierende Jugendliche sind die ….</a:t>
            </a:r>
          </a:p>
          <a:p>
            <a:pPr marL="4680" hangingPunct="0">
              <a:spcBef>
                <a:spcPts val="598"/>
              </a:spcBef>
              <a:buClr>
                <a:srgbClr val="FFC000"/>
              </a:buClr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de-DE" sz="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  <a:p>
            <a:pPr marL="4680" marR="0" lvl="0" algn="l" rtl="0" hangingPunct="0">
              <a:spcBef>
                <a:spcPts val="598"/>
              </a:spcBef>
              <a:spcAft>
                <a:spcPts val="0"/>
              </a:spcAft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s</a:t>
            </a:r>
            <a:r>
              <a:rPr lang="de-DE" sz="2000" b="1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portlichen </a:t>
            </a:r>
            <a:r>
              <a:rPr lang="de-DE" sz="2000" b="1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und</a:t>
            </a:r>
            <a:r>
              <a:rPr lang="de-DE" sz="2000" b="1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  <a:t> pädagogischen Unterstützungsmaßnahmen</a:t>
            </a:r>
            <a:br>
              <a:rPr lang="de-DE" sz="2000" b="1" i="0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icrosoft YaHei" pitchFamily="2"/>
              </a:rPr>
            </a:br>
            <a:r>
              <a:rPr lang="de-DE" sz="2000" b="1" i="0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 </a:t>
            </a:r>
            <a:endParaRPr lang="de-DE" sz="2000" b="0" i="0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7" name="Freihandform 6">
            <a:extLst>
              <a:ext uri="{FF2B5EF4-FFF2-40B4-BE49-F238E27FC236}">
                <a16:creationId xmlns:a16="http://schemas.microsoft.com/office/drawing/2014/main" id="{D1A43D02-D712-464A-B8B1-C97D32AEAC7D}"/>
              </a:ext>
            </a:extLst>
          </p:cNvPr>
          <p:cNvSpPr/>
          <p:nvPr/>
        </p:nvSpPr>
        <p:spPr>
          <a:xfrm>
            <a:off x="3401595" y="818988"/>
            <a:ext cx="2340810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i="0" strike="noStrike" baseline="0" dirty="0">
                <a:ln>
                  <a:noFill/>
                </a:ln>
                <a:latin typeface="Arial" panose="020B0604020202020204" pitchFamily="34" charset="0"/>
                <a:ea typeface="Times New Roman" pitchFamily="18"/>
                <a:cs typeface="Arial" panose="020B0604020202020204" pitchFamily="34" charset="0"/>
              </a:rPr>
              <a:t>…</a:t>
            </a:r>
            <a:r>
              <a:rPr lang="de-DE" sz="2400" b="1" i="0" u="sng" strike="noStrike" baseline="0" dirty="0">
                <a:ln>
                  <a:noFill/>
                </a:ln>
                <a:latin typeface="Arial" panose="020B0604020202020204" pitchFamily="34" charset="0"/>
                <a:ea typeface="Times New Roman" pitchFamily="18"/>
                <a:cs typeface="Arial" panose="020B0604020202020204" pitchFamily="34" charset="0"/>
              </a:rPr>
              <a:t>die Aufgabe: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6">
            <a:extLst>
              <a:ext uri="{FF2B5EF4-FFF2-40B4-BE49-F238E27FC236}">
                <a16:creationId xmlns:a16="http://schemas.microsoft.com/office/drawing/2014/main" id="{0B003559-ED09-476A-9CF9-B136A0BA5296}"/>
              </a:ext>
            </a:extLst>
          </p:cNvPr>
          <p:cNvSpPr/>
          <p:nvPr/>
        </p:nvSpPr>
        <p:spPr>
          <a:xfrm>
            <a:off x="3401595" y="818988"/>
            <a:ext cx="2916481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i="0" strike="noStrike" baseline="0" dirty="0">
                <a:ln>
                  <a:noFill/>
                </a:ln>
                <a:latin typeface="Arial" panose="020B0604020202020204" pitchFamily="34" charset="0"/>
                <a:ea typeface="Times New Roman" pitchFamily="18"/>
                <a:cs typeface="Arial" panose="020B0604020202020204" pitchFamily="34" charset="0"/>
              </a:rPr>
              <a:t>…</a:t>
            </a:r>
            <a:r>
              <a:rPr lang="de-DE" sz="2400" b="1" i="0" u="sng" strike="noStrike" baseline="0" dirty="0">
                <a:ln>
                  <a:noFill/>
                </a:ln>
                <a:latin typeface="Arial" panose="020B0604020202020204" pitchFamily="34" charset="0"/>
                <a:ea typeface="Times New Roman" pitchFamily="18"/>
                <a:cs typeface="Arial" panose="020B0604020202020204" pitchFamily="34" charset="0"/>
              </a:rPr>
              <a:t>die Maßnahmen: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DD9546-231B-4141-B36F-0840F281E96C}"/>
              </a:ext>
            </a:extLst>
          </p:cNvPr>
          <p:cNvSpPr txBox="1">
            <a:spLocks/>
          </p:cNvSpPr>
          <p:nvPr/>
        </p:nvSpPr>
        <p:spPr>
          <a:xfrm>
            <a:off x="721907" y="1851546"/>
            <a:ext cx="7931439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ctr" rtl="0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</a:defRPr>
            </a:lvl1pPr>
          </a:lstStyle>
          <a:p>
            <a:r>
              <a:rPr lang="de-DE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Einstieg in einen planmäßigen und langfristigen Trainingsprozess: </a:t>
            </a:r>
            <a:r>
              <a:rPr lang="de-DE" sz="29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639363F-90A8-43CA-9871-8629A216DAF7}"/>
              </a:ext>
            </a:extLst>
          </p:cNvPr>
          <p:cNvSpPr txBox="1"/>
          <p:nvPr/>
        </p:nvSpPr>
        <p:spPr>
          <a:xfrm>
            <a:off x="490654" y="2673047"/>
            <a:ext cx="82519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Zentrale Sichtung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Klasse 1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Grundschulübergreifende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TAG-Standorte für Klasse 2-3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Vielseitige sportartübergreifende Grundausbildung mit regelmäßiger Testung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Sichtung und Überleitung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sportartspezifische Talentfördergruppen in Klasse 3/4</a:t>
            </a:r>
          </a:p>
          <a:p>
            <a:pPr marL="457200" indent="-457200">
              <a:buFontTx/>
              <a:buChar char="-"/>
            </a:pPr>
            <a:endParaRPr lang="de-DE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5744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7E6F0C-7EAF-4E93-BA57-4E8E5572E1A4}"/>
              </a:ext>
            </a:extLst>
          </p:cNvPr>
          <p:cNvSpPr/>
          <p:nvPr/>
        </p:nvSpPr>
        <p:spPr>
          <a:xfrm>
            <a:off x="2096167" y="662488"/>
            <a:ext cx="4951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TAG-Struktur in der Stadt Kassel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A332C6E-DAA6-4E49-9DEA-A6235E2D3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055" y="2280746"/>
            <a:ext cx="3839861" cy="3067558"/>
          </a:xfrm>
          <a:prstGeom prst="rect">
            <a:avLst/>
          </a:prstGeom>
        </p:spPr>
      </p:pic>
      <p:sp>
        <p:nvSpPr>
          <p:cNvPr id="4" name="Legende mit Linie 1 7">
            <a:extLst>
              <a:ext uri="{FF2B5EF4-FFF2-40B4-BE49-F238E27FC236}">
                <a16:creationId xmlns:a16="http://schemas.microsoft.com/office/drawing/2014/main" id="{48417A15-AD2D-4311-ACC1-85A5DB2F441B}"/>
              </a:ext>
            </a:extLst>
          </p:cNvPr>
          <p:cNvSpPr/>
          <p:nvPr/>
        </p:nvSpPr>
        <p:spPr>
          <a:xfrm>
            <a:off x="6556917" y="3258471"/>
            <a:ext cx="1618735" cy="556054"/>
          </a:xfrm>
          <a:prstGeom prst="borderCallout1">
            <a:avLst>
              <a:gd name="adj1" fmla="val 72083"/>
              <a:gd name="adj2" fmla="val -6043"/>
              <a:gd name="adj3" fmla="val 112500"/>
              <a:gd name="adj4" fmla="val -3833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5" name="Legende mit Linie 1 8">
            <a:extLst>
              <a:ext uri="{FF2B5EF4-FFF2-40B4-BE49-F238E27FC236}">
                <a16:creationId xmlns:a16="http://schemas.microsoft.com/office/drawing/2014/main" id="{78EAD1D5-07FD-4FB4-A64A-B6FF5D0065F3}"/>
              </a:ext>
            </a:extLst>
          </p:cNvPr>
          <p:cNvSpPr/>
          <p:nvPr/>
        </p:nvSpPr>
        <p:spPr>
          <a:xfrm>
            <a:off x="6717553" y="1836283"/>
            <a:ext cx="1618735" cy="556054"/>
          </a:xfrm>
          <a:prstGeom prst="borderCallout1">
            <a:avLst>
              <a:gd name="adj1" fmla="val 60972"/>
              <a:gd name="adj2" fmla="val -7570"/>
              <a:gd name="adj3" fmla="val 234722"/>
              <a:gd name="adj4" fmla="val -7497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6" name="Legende mit Linie 1 9">
            <a:extLst>
              <a:ext uri="{FF2B5EF4-FFF2-40B4-BE49-F238E27FC236}">
                <a16:creationId xmlns:a16="http://schemas.microsoft.com/office/drawing/2014/main" id="{EA18D5BD-AE58-4CF4-A926-BFBB88E084B8}"/>
              </a:ext>
            </a:extLst>
          </p:cNvPr>
          <p:cNvSpPr/>
          <p:nvPr/>
        </p:nvSpPr>
        <p:spPr>
          <a:xfrm>
            <a:off x="2049566" y="5260763"/>
            <a:ext cx="1618735" cy="556054"/>
          </a:xfrm>
          <a:prstGeom prst="borderCallout1">
            <a:avLst>
              <a:gd name="adj1" fmla="val 8723"/>
              <a:gd name="adj2" fmla="val 108089"/>
              <a:gd name="adj3" fmla="val -123164"/>
              <a:gd name="adj4" fmla="val 15993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7" name="Legende mit Linie 1 10">
            <a:extLst>
              <a:ext uri="{FF2B5EF4-FFF2-40B4-BE49-F238E27FC236}">
                <a16:creationId xmlns:a16="http://schemas.microsoft.com/office/drawing/2014/main" id="{E4837EAC-377A-415B-8A9B-D37DCC596EF9}"/>
              </a:ext>
            </a:extLst>
          </p:cNvPr>
          <p:cNvSpPr/>
          <p:nvPr/>
        </p:nvSpPr>
        <p:spPr>
          <a:xfrm rot="10800000">
            <a:off x="789405" y="2526721"/>
            <a:ext cx="1618735" cy="556054"/>
          </a:xfrm>
          <a:prstGeom prst="borderCallout1">
            <a:avLst>
              <a:gd name="adj1" fmla="val 18750"/>
              <a:gd name="adj2" fmla="val -8333"/>
              <a:gd name="adj3" fmla="val -31945"/>
              <a:gd name="adj4" fmla="val -581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8" name="Legende mit Linie 1 11">
            <a:extLst>
              <a:ext uri="{FF2B5EF4-FFF2-40B4-BE49-F238E27FC236}">
                <a16:creationId xmlns:a16="http://schemas.microsoft.com/office/drawing/2014/main" id="{F75BDC71-B81C-4293-989D-06FA1C6E157E}"/>
              </a:ext>
            </a:extLst>
          </p:cNvPr>
          <p:cNvSpPr/>
          <p:nvPr/>
        </p:nvSpPr>
        <p:spPr>
          <a:xfrm rot="10800000">
            <a:off x="2208883" y="1692639"/>
            <a:ext cx="1618735" cy="556054"/>
          </a:xfrm>
          <a:prstGeom prst="borderCallout1">
            <a:avLst>
              <a:gd name="adj1" fmla="val 18750"/>
              <a:gd name="adj2" fmla="val -8333"/>
              <a:gd name="adj3" fmla="val -223055"/>
              <a:gd name="adj4" fmla="val -3527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9" name="Legende mit Linie 1 12">
            <a:extLst>
              <a:ext uri="{FF2B5EF4-FFF2-40B4-BE49-F238E27FC236}">
                <a16:creationId xmlns:a16="http://schemas.microsoft.com/office/drawing/2014/main" id="{EE12F1EE-2C47-476A-B344-F83A01E6BE56}"/>
              </a:ext>
            </a:extLst>
          </p:cNvPr>
          <p:cNvSpPr/>
          <p:nvPr/>
        </p:nvSpPr>
        <p:spPr>
          <a:xfrm>
            <a:off x="6418933" y="4403518"/>
            <a:ext cx="1618735" cy="556054"/>
          </a:xfrm>
          <a:prstGeom prst="borderCallout1">
            <a:avLst>
              <a:gd name="adj1" fmla="val 18750"/>
              <a:gd name="adj2" fmla="val -8333"/>
              <a:gd name="adj3" fmla="val -98611"/>
              <a:gd name="adj4" fmla="val -9558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10" name="Legende mit Linie 1 13">
            <a:extLst>
              <a:ext uri="{FF2B5EF4-FFF2-40B4-BE49-F238E27FC236}">
                <a16:creationId xmlns:a16="http://schemas.microsoft.com/office/drawing/2014/main" id="{B3CED53E-FEE2-400D-BFFE-65F97C46C5FB}"/>
              </a:ext>
            </a:extLst>
          </p:cNvPr>
          <p:cNvSpPr/>
          <p:nvPr/>
        </p:nvSpPr>
        <p:spPr>
          <a:xfrm rot="10800000">
            <a:off x="937683" y="3530066"/>
            <a:ext cx="1618735" cy="556054"/>
          </a:xfrm>
          <a:prstGeom prst="borderCallout1">
            <a:avLst>
              <a:gd name="adj1" fmla="val 18750"/>
              <a:gd name="adj2" fmla="val -8333"/>
              <a:gd name="adj3" fmla="val -63056"/>
              <a:gd name="adj4" fmla="val -11085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11" name="Legende mit Linie 1 14">
            <a:extLst>
              <a:ext uri="{FF2B5EF4-FFF2-40B4-BE49-F238E27FC236}">
                <a16:creationId xmlns:a16="http://schemas.microsoft.com/office/drawing/2014/main" id="{4374818E-06E4-45FC-B95B-AAFA77D580CC}"/>
              </a:ext>
            </a:extLst>
          </p:cNvPr>
          <p:cNvSpPr/>
          <p:nvPr/>
        </p:nvSpPr>
        <p:spPr>
          <a:xfrm>
            <a:off x="7185050" y="2590877"/>
            <a:ext cx="1618735" cy="556054"/>
          </a:xfrm>
          <a:prstGeom prst="borderCallout1">
            <a:avLst>
              <a:gd name="adj1" fmla="val 60972"/>
              <a:gd name="adj2" fmla="val -7570"/>
              <a:gd name="adj3" fmla="val 156944"/>
              <a:gd name="adj4" fmla="val -1207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6C1E830-D5BD-48DE-BD29-2029E41B0667}"/>
              </a:ext>
            </a:extLst>
          </p:cNvPr>
          <p:cNvSpPr txBox="1"/>
          <p:nvPr/>
        </p:nvSpPr>
        <p:spPr>
          <a:xfrm>
            <a:off x="2049566" y="5215319"/>
            <a:ext cx="161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TAG </a:t>
            </a:r>
            <a:r>
              <a:rPr lang="de-DE" dirty="0" err="1"/>
              <a:t>Niederzwehren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AAED458-C3AE-4087-BB00-09036270D515}"/>
              </a:ext>
            </a:extLst>
          </p:cNvPr>
          <p:cNvSpPr txBox="1"/>
          <p:nvPr/>
        </p:nvSpPr>
        <p:spPr>
          <a:xfrm>
            <a:off x="6556916" y="4389300"/>
            <a:ext cx="161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TAG Vorderer Westen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A29D545-22EA-42AC-A76B-59342F5E7DA3}"/>
              </a:ext>
            </a:extLst>
          </p:cNvPr>
          <p:cNvSpPr txBox="1"/>
          <p:nvPr/>
        </p:nvSpPr>
        <p:spPr>
          <a:xfrm>
            <a:off x="6556916" y="3213332"/>
            <a:ext cx="161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TAG Bettenhausen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90C1341-36A7-4944-9989-DAA92B935F1D}"/>
              </a:ext>
            </a:extLst>
          </p:cNvPr>
          <p:cNvSpPr txBox="1"/>
          <p:nvPr/>
        </p:nvSpPr>
        <p:spPr>
          <a:xfrm>
            <a:off x="7185049" y="2568374"/>
            <a:ext cx="16187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TAG </a:t>
            </a:r>
            <a:r>
              <a:rPr lang="de-DE" sz="1600" dirty="0"/>
              <a:t>Carl-Anton-Henschel Schule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F92221B-5B96-4338-8137-23C3C1BDC7F2}"/>
              </a:ext>
            </a:extLst>
          </p:cNvPr>
          <p:cNvSpPr txBox="1"/>
          <p:nvPr/>
        </p:nvSpPr>
        <p:spPr>
          <a:xfrm>
            <a:off x="6717553" y="1823451"/>
            <a:ext cx="161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TAG Vorderer Westen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E173E5D-76F8-49B4-93D2-80BEC88BC45F}"/>
              </a:ext>
            </a:extLst>
          </p:cNvPr>
          <p:cNvSpPr txBox="1"/>
          <p:nvPr/>
        </p:nvSpPr>
        <p:spPr>
          <a:xfrm>
            <a:off x="2208882" y="1668008"/>
            <a:ext cx="161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TAG </a:t>
            </a:r>
            <a:r>
              <a:rPr lang="de-DE" dirty="0" err="1"/>
              <a:t>Kirchditmold</a:t>
            </a:r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09DB31A-95AE-4388-AD2E-4AFA5C56BCE0}"/>
              </a:ext>
            </a:extLst>
          </p:cNvPr>
          <p:cNvSpPr txBox="1"/>
          <p:nvPr/>
        </p:nvSpPr>
        <p:spPr>
          <a:xfrm>
            <a:off x="789405" y="2503375"/>
            <a:ext cx="161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TAG </a:t>
            </a:r>
            <a:r>
              <a:rPr lang="de-DE" dirty="0" err="1"/>
              <a:t>Harleshausen</a:t>
            </a: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F14CB65-27BD-4A25-92A7-9F5463A21EC7}"/>
              </a:ext>
            </a:extLst>
          </p:cNvPr>
          <p:cNvSpPr txBox="1"/>
          <p:nvPr/>
        </p:nvSpPr>
        <p:spPr>
          <a:xfrm>
            <a:off x="937681" y="3481681"/>
            <a:ext cx="161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TAG </a:t>
            </a:r>
            <a:r>
              <a:rPr lang="de-DE" dirty="0" err="1"/>
              <a:t>Helleböhn</a:t>
            </a:r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C4298-2BE6-4B13-803F-A854EB9C973C}"/>
              </a:ext>
            </a:extLst>
          </p:cNvPr>
          <p:cNvSpPr txBox="1"/>
          <p:nvPr/>
        </p:nvSpPr>
        <p:spPr>
          <a:xfrm>
            <a:off x="5566314" y="5246512"/>
            <a:ext cx="161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TAG Waldau</a:t>
            </a:r>
          </a:p>
        </p:txBody>
      </p:sp>
      <p:sp>
        <p:nvSpPr>
          <p:cNvPr id="22" name="Legende mit Linie 1 12">
            <a:extLst>
              <a:ext uri="{FF2B5EF4-FFF2-40B4-BE49-F238E27FC236}">
                <a16:creationId xmlns:a16="http://schemas.microsoft.com/office/drawing/2014/main" id="{661DFC70-B4FE-4353-BFDA-4F209B891397}"/>
              </a:ext>
            </a:extLst>
          </p:cNvPr>
          <p:cNvSpPr/>
          <p:nvPr/>
        </p:nvSpPr>
        <p:spPr>
          <a:xfrm>
            <a:off x="5566313" y="5180979"/>
            <a:ext cx="1618735" cy="556054"/>
          </a:xfrm>
          <a:prstGeom prst="borderCallout1">
            <a:avLst>
              <a:gd name="adj1" fmla="val -13337"/>
              <a:gd name="adj2" fmla="val 26111"/>
              <a:gd name="adj3" fmla="val -104627"/>
              <a:gd name="adj4" fmla="val -740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68850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41383D1-8473-4568-B87D-833D96A50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974" y="1917044"/>
            <a:ext cx="3372902" cy="3887769"/>
          </a:xfrm>
          <a:prstGeom prst="rect">
            <a:avLst/>
          </a:prstGeom>
        </p:spPr>
      </p:pic>
      <p:sp>
        <p:nvSpPr>
          <p:cNvPr id="4" name="Legende mit Linie 1 6">
            <a:extLst>
              <a:ext uri="{FF2B5EF4-FFF2-40B4-BE49-F238E27FC236}">
                <a16:creationId xmlns:a16="http://schemas.microsoft.com/office/drawing/2014/main" id="{43EF0412-DAA4-4471-ABB1-110FF6570066}"/>
              </a:ext>
            </a:extLst>
          </p:cNvPr>
          <p:cNvSpPr/>
          <p:nvPr/>
        </p:nvSpPr>
        <p:spPr>
          <a:xfrm rot="10800000">
            <a:off x="323166" y="4289549"/>
            <a:ext cx="1618735" cy="556054"/>
          </a:xfrm>
          <a:prstGeom prst="borderCallout1">
            <a:avLst>
              <a:gd name="adj1" fmla="val 18750"/>
              <a:gd name="adj2" fmla="val -8333"/>
              <a:gd name="adj3" fmla="val -27500"/>
              <a:gd name="adj4" fmla="val -11695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7" name="Legende mit Linie 1 9">
            <a:extLst>
              <a:ext uri="{FF2B5EF4-FFF2-40B4-BE49-F238E27FC236}">
                <a16:creationId xmlns:a16="http://schemas.microsoft.com/office/drawing/2014/main" id="{2B3C4C4F-A72A-4966-AAEB-26C7C97FF632}"/>
              </a:ext>
            </a:extLst>
          </p:cNvPr>
          <p:cNvSpPr/>
          <p:nvPr/>
        </p:nvSpPr>
        <p:spPr>
          <a:xfrm>
            <a:off x="5905326" y="2696983"/>
            <a:ext cx="2174793" cy="1197044"/>
          </a:xfrm>
          <a:prstGeom prst="borderCallout1">
            <a:avLst>
              <a:gd name="adj1" fmla="val 45488"/>
              <a:gd name="adj2" fmla="val -5297"/>
              <a:gd name="adj3" fmla="val 123097"/>
              <a:gd name="adj4" fmla="val -5867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8" name="Legende mit Linie 1 10">
            <a:extLst>
              <a:ext uri="{FF2B5EF4-FFF2-40B4-BE49-F238E27FC236}">
                <a16:creationId xmlns:a16="http://schemas.microsoft.com/office/drawing/2014/main" id="{6BA89C4F-9EB9-4DCA-9772-0DD524B7F8C0}"/>
              </a:ext>
            </a:extLst>
          </p:cNvPr>
          <p:cNvSpPr/>
          <p:nvPr/>
        </p:nvSpPr>
        <p:spPr>
          <a:xfrm>
            <a:off x="5005477" y="5539595"/>
            <a:ext cx="2616544" cy="505573"/>
          </a:xfrm>
          <a:prstGeom prst="borderCallout1">
            <a:avLst>
              <a:gd name="adj1" fmla="val 18750"/>
              <a:gd name="adj2" fmla="val -8333"/>
              <a:gd name="adj3" fmla="val -90832"/>
              <a:gd name="adj4" fmla="val -5568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1CD891D-7A89-4044-81A0-FFECA54A9B52}"/>
              </a:ext>
            </a:extLst>
          </p:cNvPr>
          <p:cNvSpPr txBox="1"/>
          <p:nvPr/>
        </p:nvSpPr>
        <p:spPr>
          <a:xfrm>
            <a:off x="320836" y="4262449"/>
            <a:ext cx="161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TAG Schauenburg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A12DA64-56CC-4A83-915F-A2058A796239}"/>
              </a:ext>
            </a:extLst>
          </p:cNvPr>
          <p:cNvSpPr txBox="1"/>
          <p:nvPr/>
        </p:nvSpPr>
        <p:spPr>
          <a:xfrm>
            <a:off x="5905325" y="2693698"/>
            <a:ext cx="217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TAG Vellmar Mitte</a:t>
            </a:r>
          </a:p>
          <a:p>
            <a:r>
              <a:rPr lang="de-DE" dirty="0"/>
              <a:t>TAG </a:t>
            </a:r>
            <a:r>
              <a:rPr lang="de-DE" dirty="0" err="1"/>
              <a:t>Obervellmar</a:t>
            </a:r>
            <a:r>
              <a:rPr lang="de-DE" dirty="0"/>
              <a:t> TAG Vellmar-</a:t>
            </a:r>
            <a:r>
              <a:rPr lang="de-DE" dirty="0" err="1"/>
              <a:t>Frommershausen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60F9E6C-7790-4B90-A4CF-8D2391415E55}"/>
              </a:ext>
            </a:extLst>
          </p:cNvPr>
          <p:cNvSpPr txBox="1"/>
          <p:nvPr/>
        </p:nvSpPr>
        <p:spPr>
          <a:xfrm>
            <a:off x="4930124" y="5469217"/>
            <a:ext cx="261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TAG Baunatal Mitte</a:t>
            </a:r>
          </a:p>
          <a:p>
            <a:r>
              <a:rPr lang="de-DE" dirty="0"/>
              <a:t>TAG Baunatal </a:t>
            </a:r>
            <a:r>
              <a:rPr lang="de-DE" dirty="0" err="1"/>
              <a:t>Großenritte</a:t>
            </a:r>
            <a:r>
              <a:rPr lang="de-DE" dirty="0"/>
              <a:t>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940A514-7E39-4FAE-BD80-CFC71ED203FD}"/>
              </a:ext>
            </a:extLst>
          </p:cNvPr>
          <p:cNvSpPr/>
          <p:nvPr/>
        </p:nvSpPr>
        <p:spPr>
          <a:xfrm>
            <a:off x="2096167" y="662488"/>
            <a:ext cx="5219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TAG-Struktur im Landkreis Kassel</a:t>
            </a:r>
          </a:p>
        </p:txBody>
      </p:sp>
    </p:spTree>
    <p:extLst>
      <p:ext uri="{BB962C8B-B14F-4D97-AF65-F5344CB8AC3E}">
        <p14:creationId xmlns:p14="http://schemas.microsoft.com/office/powerpoint/2010/main" val="372835300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el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el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735</Words>
  <Application>Microsoft Office PowerPoint</Application>
  <PresentationFormat>Bildschirmpräsentation (4:3)</PresentationFormat>
  <Paragraphs>139</Paragraphs>
  <Slides>15</Slides>
  <Notes>11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6" baseType="lpstr">
      <vt:lpstr>Arial</vt:lpstr>
      <vt:lpstr>Arial Nova</vt:lpstr>
      <vt:lpstr>Arial Nova Bold</vt:lpstr>
      <vt:lpstr>Calibri</vt:lpstr>
      <vt:lpstr>Calibri Light</vt:lpstr>
      <vt:lpstr>Times New Roman</vt:lpstr>
      <vt:lpstr>Wingdings</vt:lpstr>
      <vt:lpstr>Standard</vt:lpstr>
      <vt:lpstr>Titel1</vt:lpstr>
      <vt:lpstr>Titel2</vt:lpstr>
      <vt:lpstr>Dokument</vt:lpstr>
      <vt:lpstr>PowerPoint-Präsentation</vt:lpstr>
      <vt:lpstr>„Talentsuche-Talentförderung“ Das Landesprogramm in Hessen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Talentförderung am Bsp. Andreas H. (Grundschule)</dc:title>
  <dc:creator>Lieblein, Maren (SSA KS)</dc:creator>
  <cp:lastModifiedBy>Lieblein, Maren (SSA KS)</cp:lastModifiedBy>
  <cp:revision>37</cp:revision>
  <dcterms:created xsi:type="dcterms:W3CDTF">2024-10-03T09:24:24Z</dcterms:created>
  <dcterms:modified xsi:type="dcterms:W3CDTF">2025-11-04T10:51:40Z</dcterms:modified>
</cp:coreProperties>
</file>